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handoutMasterIdLst>
    <p:handoutMasterId r:id="rId28"/>
  </p:handoutMasterIdLst>
  <p:sldIdLst>
    <p:sldId id="256" r:id="rId2"/>
    <p:sldId id="257" r:id="rId3"/>
    <p:sldId id="263" r:id="rId4"/>
    <p:sldId id="264" r:id="rId5"/>
    <p:sldId id="278" r:id="rId6"/>
    <p:sldId id="279" r:id="rId7"/>
    <p:sldId id="280" r:id="rId8"/>
    <p:sldId id="281" r:id="rId9"/>
    <p:sldId id="282" r:id="rId10"/>
    <p:sldId id="283" r:id="rId11"/>
    <p:sldId id="284" r:id="rId12"/>
    <p:sldId id="285" r:id="rId13"/>
    <p:sldId id="286" r:id="rId14"/>
    <p:sldId id="287" r:id="rId15"/>
    <p:sldId id="290" r:id="rId16"/>
    <p:sldId id="291" r:id="rId17"/>
    <p:sldId id="292" r:id="rId18"/>
    <p:sldId id="293" r:id="rId19"/>
    <p:sldId id="294" r:id="rId20"/>
    <p:sldId id="295" r:id="rId21"/>
    <p:sldId id="296" r:id="rId22"/>
    <p:sldId id="297" r:id="rId23"/>
    <p:sldId id="298" r:id="rId24"/>
    <p:sldId id="299" r:id="rId25"/>
    <p:sldId id="300" r:id="rId26"/>
    <p:sldId id="302" r:id="rId27"/>
  </p:sldIdLst>
  <p:sldSz cx="12192000" cy="6858000"/>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ตัวแทนหัวกระดาษ 1"/>
          <p:cNvSpPr>
            <a:spLocks noGrp="1"/>
          </p:cNvSpPr>
          <p:nvPr>
            <p:ph type="hdr" sz="quarter"/>
          </p:nvPr>
        </p:nvSpPr>
        <p:spPr>
          <a:xfrm>
            <a:off x="0" y="1"/>
            <a:ext cx="2949787" cy="498693"/>
          </a:xfrm>
          <a:prstGeom prst="rect">
            <a:avLst/>
          </a:prstGeom>
        </p:spPr>
        <p:txBody>
          <a:bodyPr vert="horz" lIns="91430" tIns="45715" rIns="91430" bIns="45715" rtlCol="0"/>
          <a:lstStyle>
            <a:lvl1pPr algn="l">
              <a:defRPr sz="1200"/>
            </a:lvl1pPr>
          </a:lstStyle>
          <a:p>
            <a:endParaRPr lang="th-TH"/>
          </a:p>
        </p:txBody>
      </p:sp>
      <p:sp>
        <p:nvSpPr>
          <p:cNvPr id="3" name="ตัวแทนวันที่ 2"/>
          <p:cNvSpPr>
            <a:spLocks noGrp="1"/>
          </p:cNvSpPr>
          <p:nvPr>
            <p:ph type="dt" sz="quarter" idx="1"/>
          </p:nvPr>
        </p:nvSpPr>
        <p:spPr>
          <a:xfrm>
            <a:off x="3855838" y="1"/>
            <a:ext cx="2949787" cy="498693"/>
          </a:xfrm>
          <a:prstGeom prst="rect">
            <a:avLst/>
          </a:prstGeom>
        </p:spPr>
        <p:txBody>
          <a:bodyPr vert="horz" lIns="91430" tIns="45715" rIns="91430" bIns="45715" rtlCol="0"/>
          <a:lstStyle>
            <a:lvl1pPr algn="r">
              <a:defRPr sz="1200"/>
            </a:lvl1pPr>
          </a:lstStyle>
          <a:p>
            <a:fld id="{99A4E9A9-78E9-4607-83C4-A51AF42AF68A}" type="datetimeFigureOut">
              <a:rPr lang="th-TH" smtClean="0"/>
              <a:t>25/09/60</a:t>
            </a:fld>
            <a:endParaRPr lang="th-TH"/>
          </a:p>
        </p:txBody>
      </p:sp>
      <p:sp>
        <p:nvSpPr>
          <p:cNvPr id="4" name="ตัวแทนท้ายกระดาษ 3"/>
          <p:cNvSpPr>
            <a:spLocks noGrp="1"/>
          </p:cNvSpPr>
          <p:nvPr>
            <p:ph type="ftr" sz="quarter" idx="2"/>
          </p:nvPr>
        </p:nvSpPr>
        <p:spPr>
          <a:xfrm>
            <a:off x="0" y="9440647"/>
            <a:ext cx="2949787" cy="498692"/>
          </a:xfrm>
          <a:prstGeom prst="rect">
            <a:avLst/>
          </a:prstGeom>
        </p:spPr>
        <p:txBody>
          <a:bodyPr vert="horz" lIns="91430" tIns="45715" rIns="91430" bIns="45715" rtlCol="0" anchor="b"/>
          <a:lstStyle>
            <a:lvl1pPr algn="l">
              <a:defRPr sz="1200"/>
            </a:lvl1pPr>
          </a:lstStyle>
          <a:p>
            <a:endParaRPr lang="th-TH"/>
          </a:p>
        </p:txBody>
      </p:sp>
      <p:sp>
        <p:nvSpPr>
          <p:cNvPr id="5" name="ตัวแทนหมายเลขสไลด์ 4"/>
          <p:cNvSpPr>
            <a:spLocks noGrp="1"/>
          </p:cNvSpPr>
          <p:nvPr>
            <p:ph type="sldNum" sz="quarter" idx="3"/>
          </p:nvPr>
        </p:nvSpPr>
        <p:spPr>
          <a:xfrm>
            <a:off x="3855838" y="9440647"/>
            <a:ext cx="2949787" cy="498692"/>
          </a:xfrm>
          <a:prstGeom prst="rect">
            <a:avLst/>
          </a:prstGeom>
        </p:spPr>
        <p:txBody>
          <a:bodyPr vert="horz" lIns="91430" tIns="45715" rIns="91430" bIns="45715" rtlCol="0" anchor="b"/>
          <a:lstStyle>
            <a:lvl1pPr algn="r">
              <a:defRPr sz="1200"/>
            </a:lvl1pPr>
          </a:lstStyle>
          <a:p>
            <a:fld id="{26A47F0D-742A-4740-A2D9-4ED312510856}" type="slidenum">
              <a:rPr lang="th-TH" smtClean="0"/>
              <a:t>‹#›</a:t>
            </a:fld>
            <a:endParaRPr lang="th-TH"/>
          </a:p>
        </p:txBody>
      </p:sp>
    </p:spTree>
    <p:extLst>
      <p:ext uri="{BB962C8B-B14F-4D97-AF65-F5344CB8AC3E}">
        <p14:creationId xmlns:p14="http://schemas.microsoft.com/office/powerpoint/2010/main" val="27980814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สไลด์ชื่อเรื่อง">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th-TH" smtClean="0"/>
              <a:t>คลิกเพื่อแก้ไขสไตล์ชื่อเรื่องต้นแบบ</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h-TH" smtClean="0"/>
              <a:t>คลิกเพื่อแก้ไขสไตล์ชื่อเรื่องรองต้นแบบ</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ชื่อและคำอธิบาย">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B61BEF0D-F0BB-DE4B-95CE-6DB70DBA9567}" type="datetimeFigureOut">
              <a:rPr lang="en-US" dirty="0"/>
              <a:pPr/>
              <a:t>9/25/2017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คำอ้างอิงพร้อมคำอธิบาย">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h-TH" smtClean="0"/>
              <a:t>คลิกเพื่อแก้ไขสไตล์ชื่อเรื่องต้นแบบ</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h-TH" smtClean="0"/>
              <a:t>คลิกเพื่อแก้ไขสไตล์ของข้อความต้นแบบ</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B61BEF0D-F0BB-DE4B-95CE-6DB70DBA9567}" type="datetimeFigureOut">
              <a:rPr lang="en-US" dirty="0"/>
              <a:pPr/>
              <a:t>9/25/2017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นามบัตร">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B61BEF0D-F0BB-DE4B-95CE-6DB70DBA9567}" type="datetimeFigureOut">
              <a:rPr lang="en-US" dirty="0"/>
              <a:pPr/>
              <a:t>9/25/2017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นามบัตรอ้างอิ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h-TH" smtClean="0"/>
              <a:t>คลิกเพื่อแก้ไขสไตล์ชื่อเรื่องต้นแบบ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h-TH" smtClean="0"/>
              <a:t>คลิกเพื่อแก้ไขสไตล์ของข้อความต้นแบบ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B61BEF0D-F0BB-DE4B-95CE-6DB70DBA9567}" type="datetimeFigureOut">
              <a:rPr lang="en-US" dirty="0"/>
              <a:pPr/>
              <a:t>9/25/2017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จริง หรือ เท็จ">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th-TH" smtClean="0"/>
              <a:t>คลิกเพื่อแก้ไขสไตล์ชื่อเรื่องต้นแบบ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h-TH" smtClean="0"/>
              <a:t>คลิกเพื่อแก้ไขสไตล์ของข้อความต้นแบบ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B61BEF0D-F0BB-DE4B-95CE-6DB70DBA9567}" type="datetimeFigureOut">
              <a:rPr lang="en-US" dirty="0"/>
              <a:pPr/>
              <a:t>9/25/2017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h-TH" smtClean="0"/>
              <a:t>คลิกเพื่อแก้ไขสไตล์ชื่อเรื่องต้นแบบ</a:t>
            </a:r>
            <a:endParaRPr lang="en-US" dirty="0"/>
          </a:p>
        </p:txBody>
      </p:sp>
      <p:sp>
        <p:nvSpPr>
          <p:cNvPr id="3" name="Vertical Text Placeholder 2"/>
          <p:cNvSpPr>
            <a:spLocks noGrp="1"/>
          </p:cNvSpPr>
          <p:nvPr>
            <p:ph type="body" orient="vert" idx="1"/>
          </p:nvPr>
        </p:nvSpPr>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th-TH" smtClean="0"/>
              <a:t>คลิกเพื่อแก้ไขสไตล์ชื่อเรื่องต้นแบบ</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th-TH" smtClean="0"/>
              <a:t>คลิกเพื่อแก้ไขสไตล์ชื่อเรื่องต้นแบบ</a:t>
            </a:r>
            <a:endParaRPr lang="en-US" dirty="0"/>
          </a:p>
        </p:txBody>
      </p:sp>
      <p:sp>
        <p:nvSpPr>
          <p:cNvPr id="3" name="Content Placeholder 2"/>
          <p:cNvSpPr>
            <a:spLocks noGrp="1"/>
          </p:cNvSpPr>
          <p:nvPr>
            <p:ph idx="1"/>
          </p:nvPr>
        </p:nvSpPr>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คลิกเพื่อแก้ไขสไตล์ของข้อความต้นแบบ</a:t>
            </a:r>
          </a:p>
        </p:txBody>
      </p:sp>
      <p:sp>
        <p:nvSpPr>
          <p:cNvPr id="4" name="Date Placeholder 3"/>
          <p:cNvSpPr>
            <a:spLocks noGrp="1"/>
          </p:cNvSpPr>
          <p:nvPr>
            <p:ph type="dt" sz="half" idx="10"/>
          </p:nvPr>
        </p:nvSpPr>
        <p:spPr/>
        <p:txBody>
          <a:bodyPr/>
          <a:lstStyle/>
          <a:p>
            <a:fld id="{B61BEF0D-F0BB-DE4B-95CE-6DB70DBA9567}" type="datetimeFigureOut">
              <a:rPr lang="en-US" dirty="0"/>
              <a:pPr/>
              <a:t>9/25/2017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h-TH" smtClean="0"/>
              <a:t>คลิกเพื่อแก้ไขสไตล์ชื่อเรื่องต้นแบบ</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9/25/2017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คลิกเพื่อแก้ไขสไตล์ของข้อความต้นแบบ</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9/25/2017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th-TH" smtClean="0"/>
              <a:t>คลิกเพื่อแก้ไขสไตล์ชื่อเรื่องต้นแบบ</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9/25/2017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9/25/2017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th-TH" smtClean="0"/>
              <a:t>คลิกเพื่อแก้ไขสไตล์ชื่อเรื่องต้นแบบ</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th-TH" smtClean="0"/>
              <a:t>คลิกเพื่อแก้ไขสไตล์ของข้อความต้นแบบ</a:t>
            </a:r>
          </a:p>
        </p:txBody>
      </p:sp>
      <p:sp>
        <p:nvSpPr>
          <p:cNvPr id="5" name="Date Placeholder 4"/>
          <p:cNvSpPr>
            <a:spLocks noGrp="1"/>
          </p:cNvSpPr>
          <p:nvPr>
            <p:ph type="dt" sz="half" idx="10"/>
          </p:nvPr>
        </p:nvSpPr>
        <p:spPr/>
        <p:txBody>
          <a:bodyPr/>
          <a:lstStyle/>
          <a:p>
            <a:fld id="{42A54C80-263E-416B-A8E0-580EDEADCBDC}" type="datetimeFigureOut">
              <a:rPr lang="en-US" dirty="0"/>
              <a:t>9/25/2017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th-TH" smtClean="0"/>
              <a:t>คลิกเพื่อแก้ไขสไตล์ชื่อเรื่องต้นแบบ</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h-TH" smtClean="0"/>
              <a:t>คลิกไอคอนเพื่อเพิ่มรูปภาพ</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คลิกเพื่อแก้ไขสไตล์ของข้อความต้นแบบ</a:t>
            </a:r>
          </a:p>
        </p:txBody>
      </p:sp>
      <p:sp>
        <p:nvSpPr>
          <p:cNvPr id="5" name="Date Placeholder 4"/>
          <p:cNvSpPr>
            <a:spLocks noGrp="1"/>
          </p:cNvSpPr>
          <p:nvPr>
            <p:ph type="dt" sz="half" idx="10"/>
          </p:nvPr>
        </p:nvSpPr>
        <p:spPr/>
        <p:txBody>
          <a:bodyPr/>
          <a:lstStyle/>
          <a:p>
            <a:fld id="{B61BEF0D-F0BB-DE4B-95CE-6DB70DBA9567}" type="datetimeFigureOut">
              <a:rPr lang="en-US" dirty="0"/>
              <a:pPr/>
              <a:t>9/25/2017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th-TH" smtClean="0"/>
              <a:t>คลิกเพื่อแก้ไขสไตล์ชื่อเรื่องต้นแบบ</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th-TH" smtClean="0"/>
              <a:t>คลิกเพื่อแก้ไขสไตล์ของข้อความต้นแบบ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9/25/2017</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ctrTitle"/>
          </p:nvPr>
        </p:nvSpPr>
        <p:spPr>
          <a:xfrm>
            <a:off x="571499" y="1028700"/>
            <a:ext cx="10706099" cy="3263436"/>
          </a:xfrm>
          <a:solidFill>
            <a:schemeClr val="accent6">
              <a:lumMod val="40000"/>
              <a:lumOff val="60000"/>
            </a:schemeClr>
          </a:solidFill>
        </p:spPr>
        <p:txBody>
          <a:bodyPr/>
          <a:lstStyle/>
          <a:p>
            <a:pPr algn="ctr"/>
            <a:r>
              <a:rPr lang="th-TH" sz="4000" b="1" dirty="0" smtClean="0">
                <a:solidFill>
                  <a:schemeClr val="tx1"/>
                </a:solidFill>
                <a:latin typeface="TH SarabunIT๙" panose="020B0500040200020003" pitchFamily="34" charset="-34"/>
                <a:cs typeface="TH SarabunIT๙" panose="020B0500040200020003" pitchFamily="34" charset="-34"/>
              </a:rPr>
              <a:t>การ</a:t>
            </a:r>
            <a:r>
              <a:rPr lang="th-TH" sz="4000" b="1" dirty="0">
                <a:solidFill>
                  <a:schemeClr val="tx1"/>
                </a:solidFill>
                <a:latin typeface="TH SarabunIT๙" panose="020B0500040200020003" pitchFamily="34" charset="-34"/>
                <a:cs typeface="TH SarabunIT๙" panose="020B0500040200020003" pitchFamily="34" charset="-34"/>
              </a:rPr>
              <a:t>ประชุมเชิงปฏิบัติการจัดทำแผนยุทธศาสตร์งบดำเนินงานภูมิภาค</a:t>
            </a:r>
            <a:r>
              <a:rPr lang="en-US" sz="4000" dirty="0">
                <a:solidFill>
                  <a:schemeClr val="tx1"/>
                </a:solidFill>
                <a:latin typeface="TH SarabunIT๙" panose="020B0500040200020003" pitchFamily="34" charset="-34"/>
                <a:cs typeface="TH SarabunIT๙" panose="020B0500040200020003" pitchFamily="34" charset="-34"/>
              </a:rPr>
              <a:t/>
            </a:r>
            <a:br>
              <a:rPr lang="en-US" sz="4000" dirty="0">
                <a:solidFill>
                  <a:schemeClr val="tx1"/>
                </a:solidFill>
                <a:latin typeface="TH SarabunIT๙" panose="020B0500040200020003" pitchFamily="34" charset="-34"/>
                <a:cs typeface="TH SarabunIT๙" panose="020B0500040200020003" pitchFamily="34" charset="-34"/>
              </a:rPr>
            </a:br>
            <a:r>
              <a:rPr lang="th-TH" sz="4000" b="1" dirty="0">
                <a:solidFill>
                  <a:schemeClr val="tx1"/>
                </a:solidFill>
                <a:latin typeface="TH SarabunIT๙" panose="020B0500040200020003" pitchFamily="34" charset="-34"/>
                <a:cs typeface="TH SarabunIT๙" panose="020B0500040200020003" pitchFamily="34" charset="-34"/>
              </a:rPr>
              <a:t>ปีงบประมาณ  256๑</a:t>
            </a:r>
            <a:r>
              <a:rPr lang="en-US" sz="4000" dirty="0">
                <a:solidFill>
                  <a:schemeClr val="tx1"/>
                </a:solidFill>
                <a:latin typeface="TH SarabunIT๙" panose="020B0500040200020003" pitchFamily="34" charset="-34"/>
                <a:cs typeface="TH SarabunIT๙" panose="020B0500040200020003" pitchFamily="34" charset="-34"/>
              </a:rPr>
              <a:t/>
            </a:r>
            <a:br>
              <a:rPr lang="en-US" sz="4000" dirty="0">
                <a:solidFill>
                  <a:schemeClr val="tx1"/>
                </a:solidFill>
                <a:latin typeface="TH SarabunIT๙" panose="020B0500040200020003" pitchFamily="34" charset="-34"/>
                <a:cs typeface="TH SarabunIT๙" panose="020B0500040200020003" pitchFamily="34" charset="-34"/>
              </a:rPr>
            </a:br>
            <a:r>
              <a:rPr lang="th-TH" sz="4000" b="1" dirty="0">
                <a:solidFill>
                  <a:schemeClr val="tx1"/>
                </a:solidFill>
                <a:latin typeface="TH SarabunIT๙" panose="020B0500040200020003" pitchFamily="34" charset="-34"/>
                <a:cs typeface="TH SarabunIT๙" panose="020B0500040200020003" pitchFamily="34" charset="-34"/>
              </a:rPr>
              <a:t>วันที่ 26 </a:t>
            </a:r>
            <a:r>
              <a:rPr lang="en-US" sz="4000" b="1" dirty="0">
                <a:solidFill>
                  <a:schemeClr val="tx1"/>
                </a:solidFill>
                <a:latin typeface="TH SarabunIT๙" panose="020B0500040200020003" pitchFamily="34" charset="-34"/>
                <a:cs typeface="TH SarabunIT๙" panose="020B0500040200020003" pitchFamily="34" charset="-34"/>
              </a:rPr>
              <a:t>– </a:t>
            </a:r>
            <a:r>
              <a:rPr lang="th-TH" sz="4000" b="1" dirty="0">
                <a:solidFill>
                  <a:schemeClr val="tx1"/>
                </a:solidFill>
                <a:latin typeface="TH SarabunIT๙" panose="020B0500040200020003" pitchFamily="34" charset="-34"/>
                <a:cs typeface="TH SarabunIT๙" panose="020B0500040200020003" pitchFamily="34" charset="-34"/>
              </a:rPr>
              <a:t>27 กันยายน </a:t>
            </a:r>
            <a:r>
              <a:rPr lang="th-TH" sz="4000" b="1" dirty="0" smtClean="0">
                <a:solidFill>
                  <a:schemeClr val="tx1"/>
                </a:solidFill>
                <a:latin typeface="TH SarabunIT๙" panose="020B0500040200020003" pitchFamily="34" charset="-34"/>
                <a:cs typeface="TH SarabunIT๙" panose="020B0500040200020003" pitchFamily="34" charset="-34"/>
              </a:rPr>
              <a:t>2560</a:t>
            </a:r>
            <a:r>
              <a:rPr lang="en-US" sz="4000" dirty="0">
                <a:solidFill>
                  <a:schemeClr val="tx1"/>
                </a:solidFill>
                <a:latin typeface="TH SarabunIT๙" panose="020B0500040200020003" pitchFamily="34" charset="-34"/>
                <a:cs typeface="TH SarabunIT๙" panose="020B0500040200020003" pitchFamily="34" charset="-34"/>
              </a:rPr>
              <a:t/>
            </a:r>
            <a:br>
              <a:rPr lang="en-US" sz="4000" dirty="0">
                <a:solidFill>
                  <a:schemeClr val="tx1"/>
                </a:solidFill>
                <a:latin typeface="TH SarabunIT๙" panose="020B0500040200020003" pitchFamily="34" charset="-34"/>
                <a:cs typeface="TH SarabunIT๙" panose="020B0500040200020003" pitchFamily="34" charset="-34"/>
              </a:rPr>
            </a:br>
            <a:r>
              <a:rPr lang="th-TH" sz="4000" b="1" dirty="0">
                <a:solidFill>
                  <a:schemeClr val="tx1"/>
                </a:solidFill>
                <a:latin typeface="TH SarabunIT๙" panose="020B0500040200020003" pitchFamily="34" charset="-34"/>
                <a:cs typeface="TH SarabunIT๙" panose="020B0500040200020003" pitchFamily="34" charset="-34"/>
              </a:rPr>
              <a:t>ณ โรง</a:t>
            </a:r>
            <a:r>
              <a:rPr lang="th-TH" sz="4000" b="1" dirty="0" smtClean="0">
                <a:solidFill>
                  <a:schemeClr val="tx1"/>
                </a:solidFill>
                <a:latin typeface="TH SarabunIT๙" panose="020B0500040200020003" pitchFamily="34" charset="-34"/>
                <a:cs typeface="TH SarabunIT๙" panose="020B0500040200020003" pitchFamily="34" charset="-34"/>
              </a:rPr>
              <a:t>แรมริชมอนด์ จังหวัดนนทบุรี   </a:t>
            </a:r>
            <a:r>
              <a:rPr lang="en-US" sz="4000" dirty="0">
                <a:solidFill>
                  <a:schemeClr val="tx1"/>
                </a:solidFill>
                <a:latin typeface="TH SarabunIT๙" panose="020B0500040200020003" pitchFamily="34" charset="-34"/>
                <a:cs typeface="TH SarabunIT๙" panose="020B0500040200020003" pitchFamily="34" charset="-34"/>
              </a:rPr>
              <a:t/>
            </a:r>
            <a:br>
              <a:rPr lang="en-US" sz="4000" dirty="0">
                <a:solidFill>
                  <a:schemeClr val="tx1"/>
                </a:solidFill>
                <a:latin typeface="TH SarabunIT๙" panose="020B0500040200020003" pitchFamily="34" charset="-34"/>
                <a:cs typeface="TH SarabunIT๙" panose="020B0500040200020003" pitchFamily="34" charset="-34"/>
              </a:rPr>
            </a:br>
            <a:endParaRPr lang="th-TH" sz="4000" dirty="0">
              <a:solidFill>
                <a:schemeClr val="tx1"/>
              </a:solidFill>
              <a:latin typeface="TH SarabunIT๙" panose="020B0500040200020003" pitchFamily="34" charset="-34"/>
              <a:cs typeface="TH SarabunIT๙" panose="020B0500040200020003" pitchFamily="34" charset="-34"/>
            </a:endParaRPr>
          </a:p>
        </p:txBody>
      </p:sp>
      <p:sp>
        <p:nvSpPr>
          <p:cNvPr id="3" name="ชื่อเรื่องรอง 2"/>
          <p:cNvSpPr>
            <a:spLocks noGrp="1"/>
          </p:cNvSpPr>
          <p:nvPr>
            <p:ph type="subTitle" idx="1"/>
          </p:nvPr>
        </p:nvSpPr>
        <p:spPr>
          <a:xfrm>
            <a:off x="571499" y="4876333"/>
            <a:ext cx="10706099" cy="927567"/>
          </a:xfrm>
          <a:solidFill>
            <a:schemeClr val="accent4">
              <a:lumMod val="40000"/>
              <a:lumOff val="60000"/>
            </a:schemeClr>
          </a:solidFill>
          <a:ln>
            <a:solidFill>
              <a:schemeClr val="accent1">
                <a:lumMod val="40000"/>
                <a:lumOff val="60000"/>
              </a:schemeClr>
            </a:solidFill>
          </a:ln>
        </p:spPr>
        <p:txBody>
          <a:bodyPr>
            <a:noAutofit/>
          </a:bodyPr>
          <a:lstStyle/>
          <a:p>
            <a:pPr algn="ctr"/>
            <a:r>
              <a:rPr lang="th-TH" sz="4000" b="1" dirty="0" smtClean="0">
                <a:solidFill>
                  <a:schemeClr val="tx1"/>
                </a:solidFill>
                <a:latin typeface="TH SarabunIT๙" panose="020B0500040200020003" pitchFamily="34" charset="-34"/>
                <a:cs typeface="TH SarabunIT๙" panose="020B0500040200020003" pitchFamily="34" charset="-34"/>
              </a:rPr>
              <a:t>กอง</a:t>
            </a:r>
            <a:r>
              <a:rPr lang="th-TH" sz="4000" b="1" dirty="0">
                <a:solidFill>
                  <a:schemeClr val="tx1"/>
                </a:solidFill>
                <a:latin typeface="TH SarabunIT๙" panose="020B0500040200020003" pitchFamily="34" charset="-34"/>
                <a:cs typeface="TH SarabunIT๙" panose="020B0500040200020003" pitchFamily="34" charset="-34"/>
              </a:rPr>
              <a:t>บริหารการสาธารณสุข</a:t>
            </a:r>
          </a:p>
        </p:txBody>
      </p:sp>
      <p:pic>
        <p:nvPicPr>
          <p:cNvPr id="4" name="รูปภาพ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21954133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ชื่อเรื่อง 1"/>
          <p:cNvSpPr>
            <a:spLocks noGrp="1"/>
          </p:cNvSpPr>
          <p:nvPr>
            <p:ph type="title"/>
          </p:nvPr>
        </p:nvSpPr>
        <p:spPr>
          <a:xfrm>
            <a:off x="647700" y="1371600"/>
            <a:ext cx="10909300" cy="4775200"/>
          </a:xfrm>
          <a:solidFill>
            <a:schemeClr val="bg1">
              <a:lumMod val="85000"/>
            </a:schemeClr>
          </a:solidFill>
        </p:spPr>
        <p:txBody>
          <a:bodyPr>
            <a:noAutofit/>
          </a:bodyPr>
          <a:lstStyle/>
          <a:p>
            <a:r>
              <a:rPr lang="th-TH" sz="2800" b="1" u="sng" dirty="0" smtClean="0">
                <a:solidFill>
                  <a:schemeClr val="tx1"/>
                </a:solidFill>
                <a:latin typeface="TH SarabunIT๙" panose="020B0500040200020003" pitchFamily="34" charset="-34"/>
                <a:cs typeface="TH SarabunIT๙" panose="020B0500040200020003" pitchFamily="34" charset="-34"/>
              </a:rPr>
              <a:t>ดำเนินการ</a:t>
            </a:r>
            <a:r>
              <a:rPr lang="th-TH" sz="2800" b="1" u="sng" dirty="0">
                <a:solidFill>
                  <a:schemeClr val="tx1"/>
                </a:solidFill>
                <a:latin typeface="TH SarabunIT๙" panose="020B0500040200020003" pitchFamily="34" charset="-34"/>
                <a:cs typeface="TH SarabunIT๙" panose="020B0500040200020003" pitchFamily="34" charset="-34"/>
              </a:rPr>
              <a:t>กิจกรรม</a:t>
            </a:r>
            <a:r>
              <a:rPr lang="th-TH" sz="2800" b="1" dirty="0">
                <a:solidFill>
                  <a:schemeClr val="tx1"/>
                </a:solidFill>
                <a:latin typeface="TH SarabunIT๙" panose="020B0500040200020003" pitchFamily="34" charset="-34"/>
                <a:cs typeface="TH SarabunIT๙" panose="020B0500040200020003" pitchFamily="34" charset="-34"/>
              </a:rPr>
              <a:t> โครงการ ที่เกี่ยวข้อง สอดคล้องกับบริบทพื้นที่แต่ละเขตสุขภาพ จังหวัด อำเภอ ตำบล ดังนี้</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en-US" sz="2800" b="1" dirty="0">
                <a:solidFill>
                  <a:schemeClr val="tx1"/>
                </a:solidFill>
                <a:latin typeface="TH SarabunIT๙" panose="020B0500040200020003" pitchFamily="34" charset="-34"/>
                <a:cs typeface="TH SarabunIT๙" panose="020B0500040200020003" pitchFamily="34" charset="-34"/>
              </a:rPr>
              <a:t>     </a:t>
            </a:r>
            <a:r>
              <a:rPr lang="en-US" sz="2800" b="1" dirty="0" smtClean="0">
                <a:solidFill>
                  <a:schemeClr val="tx1"/>
                </a:solidFill>
                <a:latin typeface="TH SarabunIT๙" panose="020B0500040200020003" pitchFamily="34" charset="-34"/>
                <a:cs typeface="TH SarabunIT๙" panose="020B0500040200020003" pitchFamily="34" charset="-34"/>
              </a:rPr>
              <a:t> - </a:t>
            </a:r>
            <a:r>
              <a:rPr lang="th-TH" sz="2800" b="1" dirty="0">
                <a:solidFill>
                  <a:schemeClr val="tx1"/>
                </a:solidFill>
                <a:latin typeface="TH SarabunIT๙" panose="020B0500040200020003" pitchFamily="34" charset="-34"/>
                <a:cs typeface="TH SarabunIT๙" panose="020B0500040200020003" pitchFamily="34" charset="-34"/>
              </a:rPr>
              <a:t>จัดตั้งคณะกรรมการสนับสนุนการดำเนินงานของคณะกรรมการโรคติดต่อ/โรคไม่ติดต่อ</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dirty="0" smtClean="0">
                <a:solidFill>
                  <a:schemeClr val="tx1"/>
                </a:solidFill>
                <a:latin typeface="TH SarabunIT๙" panose="020B0500040200020003" pitchFamily="34" charset="-34"/>
                <a:cs typeface="TH SarabunIT๙" panose="020B0500040200020003" pitchFamily="34" charset="-34"/>
              </a:rPr>
              <a:t>	- </a:t>
            </a:r>
            <a:r>
              <a:rPr lang="th-TH" sz="2800" b="1" dirty="0">
                <a:solidFill>
                  <a:schemeClr val="tx1"/>
                </a:solidFill>
                <a:latin typeface="TH SarabunIT๙" panose="020B0500040200020003" pitchFamily="34" charset="-34"/>
                <a:cs typeface="TH SarabunIT๙" panose="020B0500040200020003" pitchFamily="34" charset="-34"/>
              </a:rPr>
              <a:t>ดำเนินการสร้างเสริมสุขภาพป้องกันโรคโรคติดต่อ และไม่ติดต่อ เฝ้าระวัง ป้องกัน ควบคุมโรคได้ครบวงจร</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dirty="0" smtClean="0">
                <a:solidFill>
                  <a:schemeClr val="tx1"/>
                </a:solidFill>
                <a:latin typeface="TH SarabunIT๙" panose="020B0500040200020003" pitchFamily="34" charset="-34"/>
                <a:cs typeface="TH SarabunIT๙" panose="020B0500040200020003" pitchFamily="34" charset="-34"/>
              </a:rPr>
              <a:t>	- </a:t>
            </a:r>
            <a:r>
              <a:rPr lang="th-TH" sz="2800" b="1" dirty="0">
                <a:solidFill>
                  <a:schemeClr val="tx1"/>
                </a:solidFill>
                <a:latin typeface="TH SarabunIT๙" panose="020B0500040200020003" pitchFamily="34" charset="-34"/>
                <a:cs typeface="TH SarabunIT๙" panose="020B0500040200020003" pitchFamily="34" charset="-34"/>
              </a:rPr>
              <a:t>ส่งเสริมสุขภาพ ควบคุมโรค และภัยสุขภาพในพื้นที่ ทั้งกลุ่มเป้าหมายปกติและพิเศษ</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dirty="0" smtClean="0">
                <a:solidFill>
                  <a:schemeClr val="tx1"/>
                </a:solidFill>
                <a:latin typeface="TH SarabunIT๙" panose="020B0500040200020003" pitchFamily="34" charset="-34"/>
                <a:cs typeface="TH SarabunIT๙" panose="020B0500040200020003" pitchFamily="34" charset="-34"/>
              </a:rPr>
              <a:t>	- </a:t>
            </a:r>
            <a:r>
              <a:rPr lang="th-TH" sz="2800" b="1" dirty="0">
                <a:solidFill>
                  <a:schemeClr val="tx1"/>
                </a:solidFill>
                <a:latin typeface="TH SarabunIT๙" panose="020B0500040200020003" pitchFamily="34" charset="-34"/>
                <a:cs typeface="TH SarabunIT๙" panose="020B0500040200020003" pitchFamily="34" charset="-34"/>
              </a:rPr>
              <a:t>จัดทำมีระบบเฝ้าระวังช่องทางเข้าออกระหว่างประเทศ และพัฒนาสุขภาวะชายแดนตามกรอบกฎอนามัยระหว่างประเทศ</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dirty="0" smtClean="0">
                <a:solidFill>
                  <a:schemeClr val="tx1"/>
                </a:solidFill>
                <a:latin typeface="TH SarabunIT๙" panose="020B0500040200020003" pitchFamily="34" charset="-34"/>
                <a:cs typeface="TH SarabunIT๙" panose="020B0500040200020003" pitchFamily="34" charset="-34"/>
              </a:rPr>
              <a:t>	- </a:t>
            </a:r>
            <a:r>
              <a:rPr lang="th-TH" sz="2800" b="1" dirty="0">
                <a:solidFill>
                  <a:schemeClr val="tx1"/>
                </a:solidFill>
                <a:latin typeface="TH SarabunIT๙" panose="020B0500040200020003" pitchFamily="34" charset="-34"/>
                <a:cs typeface="TH SarabunIT๙" panose="020B0500040200020003" pitchFamily="34" charset="-34"/>
              </a:rPr>
              <a:t>ส่งเสริมพัฒนาระบบบริการ สร้างเสริมระบบการควบคุมโรคในพื้นที่ </a:t>
            </a:r>
            <a:r>
              <a:rPr lang="en-US" sz="2800" b="1" dirty="0">
                <a:solidFill>
                  <a:schemeClr val="tx1"/>
                </a:solidFill>
                <a:latin typeface="TH SarabunIT๙" panose="020B0500040200020003" pitchFamily="34" charset="-34"/>
                <a:cs typeface="TH SarabunIT๙" panose="020B0500040200020003" pitchFamily="34" charset="-34"/>
              </a:rPr>
              <a:t>Emergency Operation Center </a:t>
            </a:r>
            <a:r>
              <a:rPr lang="th-TH" sz="2800" b="1" dirty="0">
                <a:solidFill>
                  <a:schemeClr val="tx1"/>
                </a:solidFill>
                <a:latin typeface="TH SarabunIT๙" panose="020B0500040200020003" pitchFamily="34" charset="-34"/>
                <a:cs typeface="TH SarabunIT๙" panose="020B0500040200020003" pitchFamily="34" charset="-34"/>
              </a:rPr>
              <a:t>(</a:t>
            </a:r>
            <a:r>
              <a:rPr lang="en-US" sz="2800" b="1" dirty="0">
                <a:solidFill>
                  <a:schemeClr val="tx1"/>
                </a:solidFill>
                <a:latin typeface="TH SarabunIT๙" panose="020B0500040200020003" pitchFamily="34" charset="-34"/>
                <a:cs typeface="TH SarabunIT๙" panose="020B0500040200020003" pitchFamily="34" charset="-34"/>
              </a:rPr>
              <a:t>EOC)</a:t>
            </a:r>
            <a:r>
              <a:rPr lang="th-TH" sz="2800" b="1" dirty="0">
                <a:solidFill>
                  <a:schemeClr val="tx1"/>
                </a:solidFill>
                <a:latin typeface="TH SarabunIT๙" panose="020B0500040200020003" pitchFamily="34" charset="-34"/>
                <a:cs typeface="TH SarabunIT๙" panose="020B0500040200020003" pitchFamily="34" charset="-34"/>
              </a:rPr>
              <a:t>/</a:t>
            </a:r>
            <a:r>
              <a:rPr lang="en-US" sz="2800" b="1" dirty="0">
                <a:solidFill>
                  <a:schemeClr val="tx1"/>
                </a:solidFill>
                <a:latin typeface="TH SarabunIT๙" panose="020B0500040200020003" pitchFamily="34" charset="-34"/>
                <a:cs typeface="TH SarabunIT๙" panose="020B0500040200020003" pitchFamily="34" charset="-34"/>
              </a:rPr>
              <a:t>SRRT</a:t>
            </a:r>
            <a:br>
              <a:rPr lang="en-US" sz="2800" b="1" dirty="0">
                <a:solidFill>
                  <a:schemeClr val="tx1"/>
                </a:solidFill>
                <a:latin typeface="TH SarabunIT๙" panose="020B0500040200020003" pitchFamily="34" charset="-34"/>
                <a:cs typeface="TH SarabunIT๙" panose="020B0500040200020003" pitchFamily="34" charset="-34"/>
              </a:rPr>
            </a:br>
            <a:r>
              <a:rPr lang="th-TH" sz="2800" b="1" dirty="0" smtClean="0">
                <a:solidFill>
                  <a:schemeClr val="tx1"/>
                </a:solidFill>
                <a:latin typeface="TH SarabunIT๙" panose="020B0500040200020003" pitchFamily="34" charset="-34"/>
                <a:cs typeface="TH SarabunIT๙" panose="020B0500040200020003" pitchFamily="34" charset="-34"/>
              </a:rPr>
              <a:t>	- </a:t>
            </a:r>
            <a:r>
              <a:rPr lang="th-TH" sz="2800" b="1" dirty="0">
                <a:solidFill>
                  <a:schemeClr val="tx1"/>
                </a:solidFill>
                <a:latin typeface="TH SarabunIT๙" panose="020B0500040200020003" pitchFamily="34" charset="-34"/>
                <a:cs typeface="TH SarabunIT๙" panose="020B0500040200020003" pitchFamily="34" charset="-34"/>
              </a:rPr>
              <a:t>การจัดการระบบข้อมูลข่าวสาร/สอบสวนเฝ้าระวังโรค</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dirty="0" smtClean="0">
                <a:solidFill>
                  <a:schemeClr val="tx1"/>
                </a:solidFill>
                <a:latin typeface="TH SarabunIT๙" panose="020B0500040200020003" pitchFamily="34" charset="-34"/>
                <a:cs typeface="TH SarabunIT๙" panose="020B0500040200020003" pitchFamily="34" charset="-34"/>
              </a:rPr>
              <a:t>	- </a:t>
            </a:r>
            <a:r>
              <a:rPr lang="th-TH" sz="2800" b="1" dirty="0">
                <a:solidFill>
                  <a:schemeClr val="tx1"/>
                </a:solidFill>
                <a:latin typeface="TH SarabunIT๙" panose="020B0500040200020003" pitchFamily="34" charset="-34"/>
                <a:cs typeface="TH SarabunIT๙" panose="020B0500040200020003" pitchFamily="34" charset="-34"/>
              </a:rPr>
              <a:t>กิจกรรม โครงการอื่น ๆ เพื่อแก้ไขปัญหาเร่งด่วน และปัญหาสำคัญ ของพื้นที่ </a:t>
            </a:r>
          </a:p>
        </p:txBody>
      </p:sp>
      <p:pic>
        <p:nvPicPr>
          <p:cNvPr id="3" name="รูปภาพ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9356950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613834" y="1231900"/>
            <a:ext cx="10981266" cy="4546600"/>
          </a:xfrm>
          <a:solidFill>
            <a:schemeClr val="accent4">
              <a:lumMod val="40000"/>
              <a:lumOff val="60000"/>
            </a:schemeClr>
          </a:solidFill>
        </p:spPr>
        <p:txBody>
          <a:bodyPr>
            <a:noAutofit/>
          </a:bodyPr>
          <a:lstStyle/>
          <a:p>
            <a:r>
              <a:rPr lang="th-TH" sz="2800" b="1" u="sng" dirty="0">
                <a:solidFill>
                  <a:schemeClr val="tx1"/>
                </a:solidFill>
                <a:latin typeface="TH SarabunIT๙" panose="020B0500040200020003" pitchFamily="34" charset="-34"/>
                <a:cs typeface="TH SarabunIT๙" panose="020B0500040200020003" pitchFamily="34" charset="-34"/>
              </a:rPr>
              <a:t>กิจกรรม </a:t>
            </a:r>
            <a:r>
              <a:rPr lang="en-US" sz="2800" b="1" u="sng" dirty="0">
                <a:solidFill>
                  <a:schemeClr val="tx1"/>
                </a:solidFill>
                <a:latin typeface="TH SarabunIT๙" panose="020B0500040200020003" pitchFamily="34" charset="-34"/>
                <a:cs typeface="TH SarabunIT๙" panose="020B0500040200020003" pitchFamily="34" charset="-34"/>
              </a:rPr>
              <a:t>: </a:t>
            </a:r>
            <a:r>
              <a:rPr lang="th-TH" sz="2800" b="1" u="sng" dirty="0">
                <a:solidFill>
                  <a:schemeClr val="tx1"/>
                </a:solidFill>
                <a:latin typeface="TH SarabunIT๙" panose="020B0500040200020003" pitchFamily="34" charset="-34"/>
                <a:cs typeface="TH SarabunIT๙" panose="020B0500040200020003" pitchFamily="34" charset="-34"/>
              </a:rPr>
              <a:t>สนับสนุนและดำเนินการคุ้มครองผู้บริโภคด้านสุขภาพ</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u="sng" dirty="0">
                <a:solidFill>
                  <a:schemeClr val="tx1"/>
                </a:solidFill>
                <a:latin typeface="TH SarabunIT๙" panose="020B0500040200020003" pitchFamily="34" charset="-34"/>
                <a:cs typeface="TH SarabunIT๙" panose="020B0500040200020003" pitchFamily="34" charset="-34"/>
              </a:rPr>
              <a:t>เป้าหมาย</a:t>
            </a:r>
            <a:r>
              <a:rPr lang="th-TH" sz="2800" b="1" dirty="0">
                <a:solidFill>
                  <a:schemeClr val="tx1"/>
                </a:solidFill>
                <a:latin typeface="TH SarabunIT๙" panose="020B0500040200020003" pitchFamily="34" charset="-34"/>
                <a:cs typeface="TH SarabunIT๙" panose="020B0500040200020003" pitchFamily="34" charset="-34"/>
              </a:rPr>
              <a:t> </a:t>
            </a:r>
            <a:r>
              <a:rPr lang="en-US" sz="2800" b="1" dirty="0">
                <a:solidFill>
                  <a:schemeClr val="tx1"/>
                </a:solidFill>
                <a:latin typeface="TH SarabunIT๙" panose="020B0500040200020003" pitchFamily="34" charset="-34"/>
                <a:cs typeface="TH SarabunIT๙" panose="020B0500040200020003" pitchFamily="34" charset="-34"/>
              </a:rPr>
              <a:t>: </a:t>
            </a:r>
            <a:r>
              <a:rPr lang="th-TH" sz="2800" b="1" dirty="0">
                <a:solidFill>
                  <a:schemeClr val="tx1"/>
                </a:solidFill>
                <a:latin typeface="TH SarabunIT๙" panose="020B0500040200020003" pitchFamily="34" charset="-34"/>
                <a:cs typeface="TH SarabunIT๙" panose="020B0500040200020003" pitchFamily="34" charset="-34"/>
              </a:rPr>
              <a:t> ประชาชน/ชุมชน สามารถปกป้อง  คุ้มครองตนเองได้จากการได้รับบริการและผลิตภัณฑ์สุขภาพ</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dirty="0">
                <a:solidFill>
                  <a:schemeClr val="tx1"/>
                </a:solidFill>
                <a:latin typeface="TH SarabunIT๙" panose="020B0500040200020003" pitchFamily="34" charset="-34"/>
                <a:cs typeface="TH SarabunIT๙" panose="020B0500040200020003" pitchFamily="34" charset="-34"/>
              </a:rPr>
              <a:t>                ที่ไม่มีคุณภาพ</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u="sng" dirty="0">
                <a:solidFill>
                  <a:schemeClr val="tx1"/>
                </a:solidFill>
                <a:latin typeface="TH SarabunIT๙" panose="020B0500040200020003" pitchFamily="34" charset="-34"/>
                <a:cs typeface="TH SarabunIT๙" panose="020B0500040200020003" pitchFamily="34" charset="-34"/>
              </a:rPr>
              <a:t>ตัวชี้วัด</a:t>
            </a:r>
            <a:r>
              <a:rPr lang="th-TH" sz="2800" b="1" dirty="0">
                <a:solidFill>
                  <a:schemeClr val="tx1"/>
                </a:solidFill>
                <a:latin typeface="TH SarabunIT๙" panose="020B0500040200020003" pitchFamily="34" charset="-34"/>
                <a:cs typeface="TH SarabunIT๙" panose="020B0500040200020003" pitchFamily="34" charset="-34"/>
              </a:rPr>
              <a:t>  </a:t>
            </a:r>
            <a:r>
              <a:rPr lang="en-US" sz="2800" b="1" dirty="0">
                <a:solidFill>
                  <a:schemeClr val="tx1"/>
                </a:solidFill>
                <a:latin typeface="TH SarabunIT๙" panose="020B0500040200020003" pitchFamily="34" charset="-34"/>
                <a:cs typeface="TH SarabunIT๙" panose="020B0500040200020003" pitchFamily="34" charset="-34"/>
              </a:rPr>
              <a:t>:</a:t>
            </a:r>
            <a:r>
              <a:rPr lang="th-TH" sz="2800" b="1" dirty="0">
                <a:solidFill>
                  <a:schemeClr val="tx1"/>
                </a:solidFill>
                <a:latin typeface="TH SarabunIT๙" panose="020B0500040200020003" pitchFamily="34" charset="-34"/>
                <a:cs typeface="TH SarabunIT๙" panose="020B0500040200020003" pitchFamily="34" charset="-34"/>
              </a:rPr>
              <a:t> (สำนักงบประมาณ ตาม </a:t>
            </a:r>
            <a:r>
              <a:rPr lang="th-TH" sz="2800" b="1" dirty="0" err="1">
                <a:solidFill>
                  <a:schemeClr val="tx1"/>
                </a:solidFill>
                <a:latin typeface="TH SarabunIT๙" panose="020B0500040200020003" pitchFamily="34" charset="-34"/>
                <a:cs typeface="TH SarabunIT๙" panose="020B0500040200020003" pitchFamily="34" charset="-34"/>
              </a:rPr>
              <a:t>พรบ</a:t>
            </a:r>
            <a:r>
              <a:rPr lang="th-TH" sz="2800" b="1" dirty="0">
                <a:solidFill>
                  <a:schemeClr val="tx1"/>
                </a:solidFill>
                <a:latin typeface="TH SarabunIT๙" panose="020B0500040200020003" pitchFamily="34" charset="-34"/>
                <a:cs typeface="TH SarabunIT๙" panose="020B0500040200020003" pitchFamily="34" charset="-34"/>
              </a:rPr>
              <a:t>. งบประมาณประจำปี 2561)</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dirty="0">
                <a:solidFill>
                  <a:schemeClr val="tx1"/>
                </a:solidFill>
                <a:latin typeface="TH SarabunIT๙" panose="020B0500040200020003" pitchFamily="34" charset="-34"/>
                <a:cs typeface="TH SarabunIT๙" panose="020B0500040200020003" pitchFamily="34" charset="-34"/>
              </a:rPr>
              <a:t>            1. ร้อยละของผลิตภัณฑ์สุขภาพที่ได้รับการตรวจสอบได้มาตรฐานตามเกณฑ์ที่กำหนด ร้อยละ </a:t>
            </a:r>
            <a:r>
              <a:rPr lang="en-US" sz="2800" b="1" dirty="0">
                <a:solidFill>
                  <a:schemeClr val="tx1"/>
                </a:solidFill>
                <a:latin typeface="TH SarabunIT๙" panose="020B0500040200020003" pitchFamily="34" charset="-34"/>
                <a:cs typeface="TH SarabunIT๙" panose="020B0500040200020003" pitchFamily="34" charset="-34"/>
              </a:rPr>
              <a:t>95</a:t>
            </a:r>
            <a:br>
              <a:rPr lang="en-US" sz="2800" b="1" dirty="0">
                <a:solidFill>
                  <a:schemeClr val="tx1"/>
                </a:solidFill>
                <a:latin typeface="TH SarabunIT๙" panose="020B0500040200020003" pitchFamily="34" charset="-34"/>
                <a:cs typeface="TH SarabunIT๙" panose="020B0500040200020003" pitchFamily="34" charset="-34"/>
              </a:rPr>
            </a:br>
            <a:r>
              <a:rPr lang="en-US" sz="2800" b="1" dirty="0">
                <a:solidFill>
                  <a:schemeClr val="tx1"/>
                </a:solidFill>
                <a:latin typeface="TH SarabunIT๙" panose="020B0500040200020003" pitchFamily="34" charset="-34"/>
                <a:cs typeface="TH SarabunIT๙" panose="020B0500040200020003" pitchFamily="34" charset="-34"/>
              </a:rPr>
              <a:t>            2. </a:t>
            </a:r>
            <a:r>
              <a:rPr lang="th-TH" sz="2800" b="1" dirty="0">
                <a:solidFill>
                  <a:schemeClr val="tx1"/>
                </a:solidFill>
                <a:latin typeface="TH SarabunIT๙" panose="020B0500040200020003" pitchFamily="34" charset="-34"/>
                <a:cs typeface="TH SarabunIT๙" panose="020B0500040200020003" pitchFamily="34" charset="-34"/>
              </a:rPr>
              <a:t>ร้อยละของสถานพยาบาลและสถานประกอบการเพื่อสุขภาพได้รับการตรวจสอบมาตรฐานตามเกณฑ์ที่กำหนด ตามกลุ่มเป้าหมายดังนี้</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dirty="0">
                <a:solidFill>
                  <a:schemeClr val="tx1"/>
                </a:solidFill>
                <a:latin typeface="TH SarabunIT๙" panose="020B0500040200020003" pitchFamily="34" charset="-34"/>
                <a:cs typeface="TH SarabunIT๙" panose="020B0500040200020003" pitchFamily="34" charset="-34"/>
              </a:rPr>
              <a:t>                กลุ่มที่ 1 สถานบริการสุขภาพภาครัฐ ร้อยละ 60</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dirty="0">
                <a:solidFill>
                  <a:schemeClr val="tx1"/>
                </a:solidFill>
                <a:latin typeface="TH SarabunIT๙" panose="020B0500040200020003" pitchFamily="34" charset="-34"/>
                <a:cs typeface="TH SarabunIT๙" panose="020B0500040200020003" pitchFamily="34" charset="-34"/>
              </a:rPr>
              <a:t>                กลุ่มที่ 2 สถานพยาบาล ร้อยละ 100</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dirty="0">
                <a:solidFill>
                  <a:schemeClr val="tx1"/>
                </a:solidFill>
                <a:latin typeface="TH SarabunIT๙" panose="020B0500040200020003" pitchFamily="34" charset="-34"/>
                <a:cs typeface="TH SarabunIT๙" panose="020B0500040200020003" pitchFamily="34" charset="-34"/>
              </a:rPr>
              <a:t>                กลุ่มที่ 3 สถานประกอบการเพื่อสุขภาพ ร้อยละ 100</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endParaRPr lang="en-US" sz="2800" b="1" dirty="0">
              <a:solidFill>
                <a:schemeClr val="tx1"/>
              </a:solidFill>
              <a:latin typeface="TH SarabunIT๙" panose="020B0500040200020003" pitchFamily="34" charset="-34"/>
              <a:cs typeface="TH SarabunIT๙" panose="020B0500040200020003" pitchFamily="34" charset="-34"/>
            </a:endParaRPr>
          </a:p>
        </p:txBody>
      </p:sp>
      <p:pic>
        <p:nvPicPr>
          <p:cNvPr id="3" name="รูปภาพ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27229382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520700" y="1320800"/>
            <a:ext cx="11039271" cy="4940300"/>
          </a:xfrm>
          <a:solidFill>
            <a:schemeClr val="accent3">
              <a:lumMod val="40000"/>
              <a:lumOff val="60000"/>
            </a:schemeClr>
          </a:solidFill>
        </p:spPr>
        <p:txBody>
          <a:bodyPr>
            <a:noAutofit/>
          </a:bodyPr>
          <a:lstStyle/>
          <a:p>
            <a:r>
              <a:rPr lang="th-TH" sz="2400" b="1" u="sng" dirty="0" smtClean="0">
                <a:solidFill>
                  <a:schemeClr val="tx1"/>
                </a:solidFill>
                <a:latin typeface="TH SarabunIT๙" panose="020B0500040200020003" pitchFamily="34" charset="-34"/>
                <a:cs typeface="TH SarabunIT๙" panose="020B0500040200020003" pitchFamily="34" charset="-34"/>
              </a:rPr>
              <a:t>ดำเนินการ</a:t>
            </a:r>
            <a:r>
              <a:rPr lang="th-TH" sz="2400" b="1" u="sng" dirty="0">
                <a:solidFill>
                  <a:schemeClr val="tx1"/>
                </a:solidFill>
                <a:latin typeface="TH SarabunIT๙" panose="020B0500040200020003" pitchFamily="34" charset="-34"/>
                <a:cs typeface="TH SarabunIT๙" panose="020B0500040200020003" pitchFamily="34" charset="-34"/>
              </a:rPr>
              <a:t>กิจกรรม</a:t>
            </a:r>
            <a:r>
              <a:rPr lang="th-TH" sz="2400" b="1" dirty="0">
                <a:solidFill>
                  <a:schemeClr val="tx1"/>
                </a:solidFill>
                <a:latin typeface="TH SarabunIT๙" panose="020B0500040200020003" pitchFamily="34" charset="-34"/>
                <a:cs typeface="TH SarabunIT๙" panose="020B0500040200020003" pitchFamily="34" charset="-34"/>
              </a:rPr>
              <a:t>  โครงการ ที่เกี่ยวข้อง สอดคล้องกับบริบทพื้นที่แต่ละเขตสุขภาพ จังหวัด อำเภอ ตำบล ดังนี้</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 จัดตั้งคณะอนุกรรมการคุ้มครองผู้บริโภคด้านผลิตภัณฑ์สุขภาพระดับเขต(ค่าใช้จ่ายในการประชุมคณะกรรมการฯ) </a:t>
            </a:r>
            <a:r>
              <a:rPr lang="th-TH" sz="2400" b="1" dirty="0" smtClean="0">
                <a:solidFill>
                  <a:schemeClr val="tx1"/>
                </a:solidFill>
                <a:latin typeface="TH SarabunIT๙" panose="020B0500040200020003" pitchFamily="34" charset="-34"/>
                <a:cs typeface="TH SarabunIT๙" panose="020B0500040200020003" pitchFamily="34" charset="-34"/>
              </a:rPr>
              <a:t/>
            </a:r>
            <a:br>
              <a:rPr lang="th-TH" sz="2400" b="1" dirty="0" smtClean="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   </a:t>
            </a:r>
            <a:r>
              <a:rPr lang="en-US" sz="2400" b="1" dirty="0" smtClean="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สนับสนุนการดำเนินงาน สนับสนุนและดำเนินการคุ้มครองผู้บริโภคด้านสุขภาพ </a:t>
            </a:r>
            <a:r>
              <a:rPr lang="th-TH" sz="2400" b="1" dirty="0" smtClean="0">
                <a:solidFill>
                  <a:schemeClr val="tx1"/>
                </a:solidFill>
                <a:latin typeface="TH SarabunIT๙" panose="020B0500040200020003" pitchFamily="34" charset="-34"/>
                <a:cs typeface="TH SarabunIT๙" panose="020B0500040200020003" pitchFamily="34" charset="-34"/>
              </a:rPr>
              <a:t/>
            </a:r>
            <a:br>
              <a:rPr lang="th-TH" sz="2400" b="1" dirty="0" smtClean="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   - </a:t>
            </a:r>
            <a:r>
              <a:rPr lang="th-TH" sz="2400" b="1" dirty="0">
                <a:solidFill>
                  <a:schemeClr val="tx1"/>
                </a:solidFill>
                <a:latin typeface="TH SarabunIT๙" panose="020B0500040200020003" pitchFamily="34" charset="-34"/>
                <a:cs typeface="TH SarabunIT๙" panose="020B0500040200020003" pitchFamily="34" charset="-34"/>
              </a:rPr>
              <a:t>พัฒนากฎหมาย ข้อกำหนด และมาตรฐานเกี่ยวกับสถานพยาบาล </a:t>
            </a:r>
            <a:r>
              <a:rPr lang="th-TH" sz="2400" b="1" dirty="0" smtClean="0">
                <a:solidFill>
                  <a:schemeClr val="tx1"/>
                </a:solidFill>
                <a:latin typeface="TH SarabunIT๙" panose="020B0500040200020003" pitchFamily="34" charset="-34"/>
                <a:cs typeface="TH SarabunIT๙" panose="020B0500040200020003" pitchFamily="34" charset="-34"/>
              </a:rPr>
              <a:t/>
            </a:r>
            <a:br>
              <a:rPr lang="th-TH" sz="2400" b="1" dirty="0" smtClean="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  - </a:t>
            </a:r>
            <a:r>
              <a:rPr lang="th-TH" sz="2400" b="1" dirty="0">
                <a:solidFill>
                  <a:schemeClr val="tx1"/>
                </a:solidFill>
                <a:latin typeface="TH SarabunIT๙" panose="020B0500040200020003" pitchFamily="34" charset="-34"/>
                <a:cs typeface="TH SarabunIT๙" panose="020B0500040200020003" pitchFamily="34" charset="-34"/>
              </a:rPr>
              <a:t>การควบคุม กำกับ บังคับใช้กฎหมาย ตรวจสอบเฝ้าระวังผลิตภัณฑ์สุขภาพ สถานประกอบการ </a:t>
            </a:r>
            <a:r>
              <a:rPr lang="th-TH" sz="2400" b="1" dirty="0" smtClean="0">
                <a:solidFill>
                  <a:schemeClr val="tx1"/>
                </a:solidFill>
                <a:latin typeface="TH SarabunIT๙" panose="020B0500040200020003" pitchFamily="34" charset="-34"/>
                <a:cs typeface="TH SarabunIT๙" panose="020B0500040200020003" pitchFamily="34" charset="-34"/>
              </a:rPr>
              <a:t>จัดการ</a:t>
            </a:r>
            <a:r>
              <a:rPr lang="th-TH" sz="2400" b="1" dirty="0">
                <a:solidFill>
                  <a:schemeClr val="tx1"/>
                </a:solidFill>
                <a:latin typeface="TH SarabunIT๙" panose="020B0500040200020003" pitchFamily="34" charset="-34"/>
                <a:cs typeface="TH SarabunIT๙" panose="020B0500040200020003" pitchFamily="34" charset="-34"/>
              </a:rPr>
              <a:t>เรื่อง</a:t>
            </a:r>
            <a:r>
              <a:rPr lang="th-TH" sz="2400" b="1" dirty="0" smtClean="0">
                <a:solidFill>
                  <a:schemeClr val="tx1"/>
                </a:solidFill>
                <a:latin typeface="TH SarabunIT๙" panose="020B0500040200020003" pitchFamily="34" charset="-34"/>
                <a:cs typeface="TH SarabunIT๙" panose="020B0500040200020003" pitchFamily="34" charset="-34"/>
              </a:rPr>
              <a:t>ร้องเรียน</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 เสริมสร้างความรู้ความเข้าใจการดำเนินงานการคุ้มครองผู้บริโภค พัฒนาศักยภาพผู้ประกอบการ ผู้บริโภคและ</a:t>
            </a:r>
            <a:r>
              <a:rPr lang="th-TH" sz="2400" b="1" dirty="0" smtClean="0">
                <a:solidFill>
                  <a:schemeClr val="tx1"/>
                </a:solidFill>
                <a:latin typeface="TH SarabunIT๙" panose="020B0500040200020003" pitchFamily="34" charset="-34"/>
                <a:cs typeface="TH SarabunIT๙" panose="020B0500040200020003" pitchFamily="34" charset="-34"/>
              </a:rPr>
              <a:t>เจ้าหน้าที่</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 พัฒนาศูนย์บริการผลิตภัณฑ์สุขภาพเบ็ดเสร็จ </a:t>
            </a:r>
            <a:r>
              <a:rPr lang="en-US" sz="2400" b="1" dirty="0">
                <a:solidFill>
                  <a:schemeClr val="tx1"/>
                </a:solidFill>
                <a:latin typeface="TH SarabunIT๙" panose="020B0500040200020003" pitchFamily="34" charset="-34"/>
                <a:cs typeface="TH SarabunIT๙" panose="020B0500040200020003" pitchFamily="34" charset="-34"/>
              </a:rPr>
              <a:t>(One Stop Service Center</a:t>
            </a:r>
            <a:r>
              <a:rPr lang="th-TH" sz="2400" b="1" dirty="0" smtClean="0">
                <a:solidFill>
                  <a:schemeClr val="tx1"/>
                </a:solidFill>
                <a:latin typeface="TH SarabunIT๙" panose="020B0500040200020003" pitchFamily="34" charset="-34"/>
                <a:cs typeface="TH SarabunIT๙" panose="020B0500040200020003" pitchFamily="34" charset="-34"/>
              </a:rPr>
              <a:t>)</a:t>
            </a:r>
            <a:r>
              <a:rPr lang="en-US"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ภายในจังหวัด/เขตสุขภาพ</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 สนับสนุนการตรวจ</a:t>
            </a:r>
            <a:r>
              <a:rPr lang="th-TH" sz="2400" b="1" u="sng" dirty="0">
                <a:solidFill>
                  <a:schemeClr val="tx1"/>
                </a:solidFill>
                <a:latin typeface="TH SarabunIT๙" panose="020B0500040200020003" pitchFamily="34" charset="-34"/>
                <a:cs typeface="TH SarabunIT๙" panose="020B0500040200020003" pitchFamily="34" charset="-34"/>
              </a:rPr>
              <a:t>วิเคราะห์น้ำ อาหาร โดยรถหน่วยเคลื่อนที่เพื่อความปลอดภัยด้านอาหาร</a:t>
            </a:r>
            <a:r>
              <a:rPr lang="en-US" sz="2400" b="1" u="sng" dirty="0">
                <a:solidFill>
                  <a:schemeClr val="tx1"/>
                </a:solidFill>
                <a:latin typeface="TH SarabunIT๙" panose="020B0500040200020003" pitchFamily="34" charset="-34"/>
                <a:cs typeface="TH SarabunIT๙" panose="020B0500040200020003" pitchFamily="34" charset="-34"/>
              </a:rPr>
              <a:t> </a:t>
            </a:r>
            <a:r>
              <a:rPr lang="en-US" sz="2000" b="1" u="sng" dirty="0">
                <a:solidFill>
                  <a:schemeClr val="tx1"/>
                </a:solidFill>
                <a:latin typeface="TH SarabunIT๙" panose="020B0500040200020003" pitchFamily="34" charset="-34"/>
                <a:cs typeface="TH SarabunIT๙" panose="020B0500040200020003" pitchFamily="34" charset="-34"/>
              </a:rPr>
              <a:t>(Mobile unit for food safety)</a:t>
            </a:r>
            <a:r>
              <a:rPr lang="th-TH" sz="2000" b="1" u="sng" dirty="0">
                <a:solidFill>
                  <a:schemeClr val="tx1"/>
                </a:solidFill>
                <a:latin typeface="TH SarabunIT๙" panose="020B0500040200020003" pitchFamily="34" charset="-34"/>
                <a:cs typeface="TH SarabunIT๙" panose="020B0500040200020003" pitchFamily="34" charset="-34"/>
              </a:rPr>
              <a:t> </a:t>
            </a:r>
            <a:r>
              <a:rPr lang="en-US" sz="2000" b="1" dirty="0">
                <a:solidFill>
                  <a:schemeClr val="tx1"/>
                </a:solidFill>
                <a:latin typeface="TH SarabunIT๙" panose="020B0500040200020003" pitchFamily="34" charset="-34"/>
                <a:cs typeface="TH SarabunIT๙" panose="020B0500040200020003" pitchFamily="34" charset="-34"/>
              </a:rPr>
              <a:t/>
            </a:r>
            <a:br>
              <a:rPr lang="en-US" sz="20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 พัฒนาอาหารปลอดภัยและอาหารฮา</a:t>
            </a:r>
            <a:r>
              <a:rPr lang="th-TH" sz="2400" b="1" dirty="0" err="1">
                <a:solidFill>
                  <a:schemeClr val="tx1"/>
                </a:solidFill>
                <a:latin typeface="TH SarabunIT๙" panose="020B0500040200020003" pitchFamily="34" charset="-34"/>
                <a:cs typeface="TH SarabunIT๙" panose="020B0500040200020003" pitchFamily="34" charset="-34"/>
              </a:rPr>
              <a:t>ลาล</a:t>
            </a:r>
            <a:r>
              <a:rPr lang="th-TH" sz="2400" b="1" dirty="0">
                <a:solidFill>
                  <a:schemeClr val="tx1"/>
                </a:solidFill>
                <a:latin typeface="TH SarabunIT๙" panose="020B0500040200020003" pitchFamily="34" charset="-34"/>
                <a:cs typeface="TH SarabunIT๙" panose="020B0500040200020003" pitchFamily="34" charset="-34"/>
              </a:rPr>
              <a:t>ในโรงพยาบาล โรงเรียน และศูนย์พัฒนาเด็กเล็ก </a:t>
            </a:r>
            <a:r>
              <a:rPr lang="th-TH" sz="2400" b="1" dirty="0" smtClean="0">
                <a:solidFill>
                  <a:schemeClr val="tx1"/>
                </a:solidFill>
                <a:latin typeface="TH SarabunIT๙" panose="020B0500040200020003" pitchFamily="34" charset="-34"/>
                <a:cs typeface="TH SarabunIT๙" panose="020B0500040200020003" pitchFamily="34" charset="-34"/>
              </a:rPr>
              <a:t/>
            </a:r>
            <a:br>
              <a:rPr lang="th-TH" sz="2400" b="1" dirty="0" smtClean="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   - </a:t>
            </a:r>
            <a:r>
              <a:rPr lang="th-TH" sz="2400" b="1" dirty="0">
                <a:solidFill>
                  <a:schemeClr val="tx1"/>
                </a:solidFill>
                <a:latin typeface="TH SarabunIT๙" panose="020B0500040200020003" pitchFamily="34" charset="-34"/>
                <a:cs typeface="TH SarabunIT๙" panose="020B0500040200020003" pitchFamily="34" charset="-34"/>
              </a:rPr>
              <a:t>ตรวจทดสอบเบื้องต้น </a:t>
            </a:r>
            <a:r>
              <a:rPr lang="en-US" sz="2400" b="1" dirty="0">
                <a:solidFill>
                  <a:schemeClr val="tx1"/>
                </a:solidFill>
                <a:latin typeface="TH SarabunIT๙" panose="020B0500040200020003" pitchFamily="34" charset="-34"/>
                <a:cs typeface="TH SarabunIT๙" panose="020B0500040200020003" pitchFamily="34" charset="-34"/>
              </a:rPr>
              <a:t>(test kits</a:t>
            </a:r>
            <a:r>
              <a:rPr lang="th-TH" sz="2400" b="1" dirty="0">
                <a:solidFill>
                  <a:schemeClr val="tx1"/>
                </a:solidFill>
                <a:latin typeface="TH SarabunIT๙" panose="020B0500040200020003" pitchFamily="34" charset="-34"/>
                <a:cs typeface="TH SarabunIT๙" panose="020B0500040200020003" pitchFamily="34" charset="-34"/>
              </a:rPr>
              <a:t>) เพื่อเฝ้าระวังความปลอดภัยด้าน</a:t>
            </a:r>
            <a:r>
              <a:rPr lang="th-TH" sz="2400" b="1" dirty="0" smtClean="0">
                <a:solidFill>
                  <a:schemeClr val="tx1"/>
                </a:solidFill>
                <a:latin typeface="TH SarabunIT๙" panose="020B0500040200020003" pitchFamily="34" charset="-34"/>
                <a:cs typeface="TH SarabunIT๙" panose="020B0500040200020003" pitchFamily="34" charset="-34"/>
              </a:rPr>
              <a:t>อาหาร</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 </a:t>
            </a:r>
            <a:r>
              <a:rPr lang="th-TH" sz="2400" b="1" dirty="0" err="1">
                <a:solidFill>
                  <a:schemeClr val="tx1"/>
                </a:solidFill>
                <a:latin typeface="TH SarabunIT๙" panose="020B0500040200020003" pitchFamily="34" charset="-34"/>
                <a:cs typeface="TH SarabunIT๙" panose="020B0500040200020003" pitchFamily="34" charset="-34"/>
              </a:rPr>
              <a:t>บูรณา</a:t>
            </a:r>
            <a:r>
              <a:rPr lang="th-TH" sz="2400" b="1" dirty="0">
                <a:solidFill>
                  <a:schemeClr val="tx1"/>
                </a:solidFill>
                <a:latin typeface="TH SarabunIT๙" panose="020B0500040200020003" pitchFamily="34" charset="-34"/>
                <a:cs typeface="TH SarabunIT๙" panose="020B0500040200020003" pitchFamily="34" charset="-34"/>
              </a:rPr>
              <a:t>การกับหน่วยงานที่เกี่ยวข้องในการบังคับใช้กฎหมายในการควบคุมการกระจายยาและการโฆษณายา </a:t>
            </a:r>
            <a:r>
              <a:rPr lang="th-TH" sz="2400" b="1" dirty="0" smtClean="0">
                <a:solidFill>
                  <a:schemeClr val="tx1"/>
                </a:solidFill>
                <a:latin typeface="TH SarabunIT๙" panose="020B0500040200020003" pitchFamily="34" charset="-34"/>
                <a:cs typeface="TH SarabunIT๙" panose="020B0500040200020003" pitchFamily="34" charset="-34"/>
              </a:rPr>
              <a:t/>
            </a:r>
            <a:br>
              <a:rPr lang="th-TH" sz="2400" b="1" dirty="0" smtClean="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 </a:t>
            </a:r>
            <a:r>
              <a:rPr lang="en-US" sz="2400" b="1" dirty="0" smtClean="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กิจกรรม โครงการอื่น ๆ เพื่อแก้ไขปัญหาเร่งด่วน และปัญหาสำคัญ ของพื้นที่ </a:t>
            </a:r>
            <a:endParaRPr lang="en-US" sz="2400" b="1" dirty="0">
              <a:solidFill>
                <a:schemeClr val="tx1"/>
              </a:solidFill>
              <a:latin typeface="TH SarabunIT๙" panose="020B0500040200020003" pitchFamily="34" charset="-34"/>
              <a:cs typeface="TH SarabunIT๙" panose="020B0500040200020003" pitchFamily="34" charset="-34"/>
            </a:endParaRPr>
          </a:p>
        </p:txBody>
      </p:sp>
      <p:pic>
        <p:nvPicPr>
          <p:cNvPr id="3" name="รูปภาพ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38483909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317500" y="609600"/>
            <a:ext cx="11645900" cy="5651500"/>
          </a:xfrm>
          <a:solidFill>
            <a:schemeClr val="accent6">
              <a:lumMod val="40000"/>
              <a:lumOff val="60000"/>
            </a:schemeClr>
          </a:solidFill>
        </p:spPr>
        <p:txBody>
          <a:bodyPr>
            <a:normAutofit/>
          </a:bodyPr>
          <a:lstStyle/>
          <a:p>
            <a:r>
              <a:rPr lang="th-TH" sz="2800" b="1" dirty="0" smtClean="0">
                <a:solidFill>
                  <a:schemeClr val="tx1"/>
                </a:solidFill>
                <a:latin typeface="TH SarabunIT๙" panose="020B0500040200020003" pitchFamily="34" charset="-34"/>
                <a:cs typeface="TH SarabunIT๙" panose="020B0500040200020003" pitchFamily="34" charset="-34"/>
              </a:rPr>
              <a:t/>
            </a:r>
            <a:br>
              <a:rPr lang="th-TH" sz="2800" b="1" dirty="0" smtClean="0">
                <a:solidFill>
                  <a:schemeClr val="tx1"/>
                </a:solidFill>
                <a:latin typeface="TH SarabunIT๙" panose="020B0500040200020003" pitchFamily="34" charset="-34"/>
                <a:cs typeface="TH SarabunIT๙" panose="020B0500040200020003" pitchFamily="34" charset="-34"/>
              </a:rPr>
            </a:br>
            <a:r>
              <a:rPr lang="th-TH" sz="2800" b="1" dirty="0" smtClean="0">
                <a:solidFill>
                  <a:schemeClr val="accent5"/>
                </a:solidFill>
                <a:latin typeface="TH SarabunIT๙" panose="020B0500040200020003" pitchFamily="34" charset="-34"/>
                <a:cs typeface="TH SarabunIT๙" panose="020B0500040200020003" pitchFamily="34" charset="-34"/>
              </a:rPr>
              <a:t>แผนงาน </a:t>
            </a:r>
            <a:r>
              <a:rPr lang="en-US" sz="2800" b="1" dirty="0">
                <a:solidFill>
                  <a:schemeClr val="accent5"/>
                </a:solidFill>
                <a:latin typeface="TH SarabunIT๙" panose="020B0500040200020003" pitchFamily="34" charset="-34"/>
                <a:cs typeface="TH SarabunIT๙" panose="020B0500040200020003" pitchFamily="34" charset="-34"/>
              </a:rPr>
              <a:t>: </a:t>
            </a:r>
            <a:r>
              <a:rPr lang="th-TH" sz="2800" b="1" dirty="0">
                <a:solidFill>
                  <a:schemeClr val="accent5"/>
                </a:solidFill>
                <a:latin typeface="TH SarabunIT๙" panose="020B0500040200020003" pitchFamily="34" charset="-34"/>
                <a:cs typeface="TH SarabunIT๙" panose="020B0500040200020003" pitchFamily="34" charset="-34"/>
              </a:rPr>
              <a:t>แผนงานยุทธศาสตร์พัฒนาด้านสาธารณสุขและสร้างเสริมสุขภาพเชิงรุก</a:t>
            </a:r>
            <a:r>
              <a:rPr lang="en-US" sz="2800" b="1" dirty="0">
                <a:solidFill>
                  <a:schemeClr val="accent5"/>
                </a:solidFill>
                <a:latin typeface="TH SarabunIT๙" panose="020B0500040200020003" pitchFamily="34" charset="-34"/>
                <a:cs typeface="TH SarabunIT๙" panose="020B0500040200020003" pitchFamily="34" charset="-34"/>
              </a:rPr>
              <a:t/>
            </a:r>
            <a:br>
              <a:rPr lang="en-US" sz="2800" b="1" dirty="0">
                <a:solidFill>
                  <a:schemeClr val="accent5"/>
                </a:solidFill>
                <a:latin typeface="TH SarabunIT๙" panose="020B0500040200020003" pitchFamily="34" charset="-34"/>
                <a:cs typeface="TH SarabunIT๙" panose="020B0500040200020003" pitchFamily="34" charset="-34"/>
              </a:rPr>
            </a:br>
            <a:r>
              <a:rPr lang="th-TH" sz="2800" b="1" dirty="0">
                <a:solidFill>
                  <a:schemeClr val="accent5"/>
                </a:solidFill>
                <a:latin typeface="TH SarabunIT๙" panose="020B0500040200020003" pitchFamily="34" charset="-34"/>
                <a:cs typeface="TH SarabunIT๙" panose="020B0500040200020003" pitchFamily="34" charset="-34"/>
              </a:rPr>
              <a:t>โครงการ </a:t>
            </a:r>
            <a:r>
              <a:rPr lang="en-US" sz="2800" b="1" dirty="0">
                <a:solidFill>
                  <a:schemeClr val="accent5"/>
                </a:solidFill>
                <a:latin typeface="TH SarabunIT๙" panose="020B0500040200020003" pitchFamily="34" charset="-34"/>
                <a:cs typeface="TH SarabunIT๙" panose="020B0500040200020003" pitchFamily="34" charset="-34"/>
              </a:rPr>
              <a:t>: </a:t>
            </a:r>
            <a:r>
              <a:rPr lang="th-TH" sz="2800" b="1" dirty="0">
                <a:solidFill>
                  <a:schemeClr val="accent5"/>
                </a:solidFill>
                <a:latin typeface="TH SarabunIT๙" panose="020B0500040200020003" pitchFamily="34" charset="-34"/>
                <a:cs typeface="TH SarabunIT๙" panose="020B0500040200020003" pitchFamily="34" charset="-34"/>
              </a:rPr>
              <a:t>โครงการพัฒนาระบบการแพทย์ปฐมภูมิและเครือข่ายระบบสุขภาพ</a:t>
            </a:r>
            <a:r>
              <a:rPr lang="en-US" sz="2800" b="1" dirty="0">
                <a:solidFill>
                  <a:schemeClr val="accent5"/>
                </a:solidFill>
                <a:latin typeface="TH SarabunIT๙" panose="020B0500040200020003" pitchFamily="34" charset="-34"/>
                <a:cs typeface="TH SarabunIT๙" panose="020B0500040200020003" pitchFamily="34" charset="-34"/>
              </a:rPr>
              <a:t/>
            </a:r>
            <a:br>
              <a:rPr lang="en-US" sz="2800" b="1" dirty="0">
                <a:solidFill>
                  <a:schemeClr val="accent5"/>
                </a:solidFill>
                <a:latin typeface="TH SarabunIT๙" panose="020B0500040200020003" pitchFamily="34" charset="-34"/>
                <a:cs typeface="TH SarabunIT๙" panose="020B0500040200020003" pitchFamily="34" charset="-34"/>
              </a:rPr>
            </a:br>
            <a:r>
              <a:rPr lang="th-TH" sz="2800" b="1" u="sng" dirty="0">
                <a:solidFill>
                  <a:schemeClr val="tx1"/>
                </a:solidFill>
                <a:latin typeface="TH SarabunIT๙" panose="020B0500040200020003" pitchFamily="34" charset="-34"/>
                <a:cs typeface="TH SarabunIT๙" panose="020B0500040200020003" pitchFamily="34" charset="-34"/>
              </a:rPr>
              <a:t>กิจกรรม </a:t>
            </a:r>
            <a:r>
              <a:rPr lang="en-US" sz="2800" b="1" u="sng" dirty="0">
                <a:solidFill>
                  <a:schemeClr val="tx1"/>
                </a:solidFill>
                <a:latin typeface="TH SarabunIT๙" panose="020B0500040200020003" pitchFamily="34" charset="-34"/>
                <a:cs typeface="TH SarabunIT๙" panose="020B0500040200020003" pitchFamily="34" charset="-34"/>
              </a:rPr>
              <a:t>: </a:t>
            </a:r>
            <a:r>
              <a:rPr lang="th-TH" sz="2800" b="1" u="sng" dirty="0">
                <a:solidFill>
                  <a:schemeClr val="tx1"/>
                </a:solidFill>
                <a:latin typeface="TH SarabunIT๙" panose="020B0500040200020003" pitchFamily="34" charset="-34"/>
                <a:cs typeface="TH SarabunIT๙" panose="020B0500040200020003" pitchFamily="34" charset="-34"/>
              </a:rPr>
              <a:t>พัฒนาระบบบริการปฐมภูมิให้มีคุณภาพมาตรฐาน</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u="sng" dirty="0">
                <a:solidFill>
                  <a:schemeClr val="tx1"/>
                </a:solidFill>
                <a:latin typeface="TH SarabunIT๙" panose="020B0500040200020003" pitchFamily="34" charset="-34"/>
                <a:cs typeface="TH SarabunIT๙" panose="020B0500040200020003" pitchFamily="34" charset="-34"/>
              </a:rPr>
              <a:t>วัตถุประสงค์ </a:t>
            </a:r>
            <a:r>
              <a:rPr lang="th-TH" sz="2800" b="1" dirty="0">
                <a:solidFill>
                  <a:schemeClr val="tx1"/>
                </a:solidFill>
                <a:latin typeface="TH SarabunIT๙" panose="020B0500040200020003" pitchFamily="34" charset="-34"/>
                <a:cs typeface="TH SarabunIT๙" panose="020B0500040200020003" pitchFamily="34" charset="-34"/>
              </a:rPr>
              <a:t>สนับสนุนการพัฒนาระบบบริการปฐมภูมิให้มีคุณภาพมาตรฐาน (</a:t>
            </a:r>
            <a:r>
              <a:rPr lang="th-TH" sz="2800" b="1" dirty="0" err="1">
                <a:solidFill>
                  <a:schemeClr val="tx1"/>
                </a:solidFill>
                <a:latin typeface="TH SarabunIT๙" panose="020B0500040200020003" pitchFamily="34" charset="-34"/>
                <a:cs typeface="TH SarabunIT๙" panose="020B0500040200020003" pitchFamily="34" charset="-34"/>
              </a:rPr>
              <a:t>สสจ</a:t>
            </a:r>
            <a:r>
              <a:rPr lang="th-TH" sz="2800" b="1" dirty="0">
                <a:solidFill>
                  <a:schemeClr val="tx1"/>
                </a:solidFill>
                <a:latin typeface="TH SarabunIT๙" panose="020B0500040200020003" pitchFamily="34" charset="-34"/>
                <a:cs typeface="TH SarabunIT๙" panose="020B0500040200020003" pitchFamily="34" charset="-34"/>
              </a:rPr>
              <a:t>. 76 จังหวัด และ </a:t>
            </a:r>
            <a:r>
              <a:rPr lang="th-TH" sz="2800" b="1" dirty="0" err="1">
                <a:solidFill>
                  <a:schemeClr val="tx1"/>
                </a:solidFill>
                <a:latin typeface="TH SarabunIT๙" panose="020B0500040200020003" pitchFamily="34" charset="-34"/>
                <a:cs typeface="TH SarabunIT๙" panose="020B0500040200020003" pitchFamily="34" charset="-34"/>
              </a:rPr>
              <a:t>สสอ</a:t>
            </a:r>
            <a:r>
              <a:rPr lang="th-TH" sz="2800" b="1" dirty="0">
                <a:solidFill>
                  <a:schemeClr val="tx1"/>
                </a:solidFill>
                <a:latin typeface="TH SarabunIT๙" panose="020B0500040200020003" pitchFamily="34" charset="-34"/>
                <a:cs typeface="TH SarabunIT๙" panose="020B0500040200020003" pitchFamily="34" charset="-34"/>
              </a:rPr>
              <a:t>. 878 แห่ง)</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u="sng" dirty="0">
                <a:solidFill>
                  <a:schemeClr val="tx1"/>
                </a:solidFill>
                <a:latin typeface="TH SarabunIT๙" panose="020B0500040200020003" pitchFamily="34" charset="-34"/>
                <a:cs typeface="TH SarabunIT๙" panose="020B0500040200020003" pitchFamily="34" charset="-34"/>
              </a:rPr>
              <a:t>เป้าหมาย</a:t>
            </a:r>
            <a:r>
              <a:rPr lang="th-TH" sz="2800" b="1" dirty="0">
                <a:solidFill>
                  <a:schemeClr val="tx1"/>
                </a:solidFill>
                <a:latin typeface="TH SarabunIT๙" panose="020B0500040200020003" pitchFamily="34" charset="-34"/>
                <a:cs typeface="TH SarabunIT๙" panose="020B0500040200020003" pitchFamily="34" charset="-34"/>
              </a:rPr>
              <a:t> </a:t>
            </a:r>
            <a:r>
              <a:rPr lang="en-US" sz="2800" b="1" dirty="0">
                <a:solidFill>
                  <a:schemeClr val="tx1"/>
                </a:solidFill>
                <a:latin typeface="TH SarabunIT๙" panose="020B0500040200020003" pitchFamily="34" charset="-34"/>
                <a:cs typeface="TH SarabunIT๙" panose="020B0500040200020003" pitchFamily="34" charset="-34"/>
              </a:rPr>
              <a:t>: </a:t>
            </a:r>
            <a:r>
              <a:rPr lang="th-TH" sz="2800" b="1" dirty="0">
                <a:solidFill>
                  <a:schemeClr val="tx1"/>
                </a:solidFill>
                <a:latin typeface="TH SarabunIT๙" panose="020B0500040200020003" pitchFamily="34" charset="-34"/>
                <a:cs typeface="TH SarabunIT๙" panose="020B0500040200020003" pitchFamily="34" charset="-34"/>
              </a:rPr>
              <a:t> 1. พัฒนาระบบบริการปฐมภูมิให้มีความเข้มแข็ง และมีศักยภาพในการดูแลประชาชนได้อย่างมีประสิทธิภาพ  </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dirty="0">
                <a:solidFill>
                  <a:schemeClr val="tx1"/>
                </a:solidFill>
                <a:latin typeface="TH SarabunIT๙" panose="020B0500040200020003" pitchFamily="34" charset="-34"/>
                <a:cs typeface="TH SarabunIT๙" panose="020B0500040200020003" pitchFamily="34" charset="-34"/>
              </a:rPr>
              <a:t>                2. บริหารจัดการระบบสุขภาพระดับอำเภอ สร้างการมีส่วนร่วมของภาคีเครือข่ายที่เกี่ยวข้องในการจัดการปฐมภูมิ</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u="sng" dirty="0">
                <a:solidFill>
                  <a:schemeClr val="tx1"/>
                </a:solidFill>
                <a:latin typeface="TH SarabunIT๙" panose="020B0500040200020003" pitchFamily="34" charset="-34"/>
                <a:cs typeface="TH SarabunIT๙" panose="020B0500040200020003" pitchFamily="34" charset="-34"/>
              </a:rPr>
              <a:t>ตัวชี้วัด</a:t>
            </a:r>
            <a:r>
              <a:rPr lang="th-TH" sz="2800" b="1" dirty="0">
                <a:solidFill>
                  <a:schemeClr val="tx1"/>
                </a:solidFill>
                <a:latin typeface="TH SarabunIT๙" panose="020B0500040200020003" pitchFamily="34" charset="-34"/>
                <a:cs typeface="TH SarabunIT๙" panose="020B0500040200020003" pitchFamily="34" charset="-34"/>
              </a:rPr>
              <a:t> (สำนักงบประมาณ ตาม </a:t>
            </a:r>
            <a:r>
              <a:rPr lang="th-TH" sz="2800" b="1" dirty="0" err="1">
                <a:solidFill>
                  <a:schemeClr val="tx1"/>
                </a:solidFill>
                <a:latin typeface="TH SarabunIT๙" panose="020B0500040200020003" pitchFamily="34" charset="-34"/>
                <a:cs typeface="TH SarabunIT๙" panose="020B0500040200020003" pitchFamily="34" charset="-34"/>
              </a:rPr>
              <a:t>พรบ</a:t>
            </a:r>
            <a:r>
              <a:rPr lang="th-TH" sz="2800" b="1" dirty="0">
                <a:solidFill>
                  <a:schemeClr val="tx1"/>
                </a:solidFill>
                <a:latin typeface="TH SarabunIT๙" panose="020B0500040200020003" pitchFamily="34" charset="-34"/>
                <a:cs typeface="TH SarabunIT๙" panose="020B0500040200020003" pitchFamily="34" charset="-34"/>
              </a:rPr>
              <a:t>. งบประมาณประจำปี 2561) </a:t>
            </a:r>
            <a:r>
              <a:rPr lang="en-US" sz="2800" b="1" dirty="0">
                <a:solidFill>
                  <a:schemeClr val="tx1"/>
                </a:solidFill>
                <a:latin typeface="TH SarabunIT๙" panose="020B0500040200020003" pitchFamily="34" charset="-34"/>
                <a:cs typeface="TH SarabunIT๙" panose="020B0500040200020003" pitchFamily="34" charset="-34"/>
              </a:rPr>
              <a:t>:</a:t>
            </a:r>
            <a:r>
              <a:rPr lang="th-TH" sz="2800" b="1" dirty="0">
                <a:solidFill>
                  <a:schemeClr val="tx1"/>
                </a:solidFill>
                <a:latin typeface="TH SarabunIT๙" panose="020B0500040200020003" pitchFamily="34" charset="-34"/>
                <a:cs typeface="TH SarabunIT๙" panose="020B0500040200020003" pitchFamily="34" charset="-34"/>
              </a:rPr>
              <a:t> </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dirty="0">
                <a:solidFill>
                  <a:schemeClr val="tx1"/>
                </a:solidFill>
                <a:latin typeface="TH SarabunIT๙" panose="020B0500040200020003" pitchFamily="34" charset="-34"/>
                <a:cs typeface="TH SarabunIT๙" panose="020B0500040200020003" pitchFamily="34" charset="-34"/>
              </a:rPr>
              <a:t>               1. ร้อยละของพื้นที่ที่มี</a:t>
            </a:r>
            <a:r>
              <a:rPr lang="th-TH" sz="2800" b="1" dirty="0" err="1">
                <a:solidFill>
                  <a:schemeClr val="tx1"/>
                </a:solidFill>
                <a:latin typeface="TH SarabunIT๙" panose="020B0500040200020003" pitchFamily="34" charset="-34"/>
                <a:cs typeface="TH SarabunIT๙" panose="020B0500040200020003" pitchFamily="34" charset="-34"/>
              </a:rPr>
              <a:t>คลีนิก</a:t>
            </a:r>
            <a:r>
              <a:rPr lang="th-TH" sz="2800" b="1" dirty="0">
                <a:solidFill>
                  <a:schemeClr val="tx1"/>
                </a:solidFill>
                <a:latin typeface="TH SarabunIT๙" panose="020B0500040200020003" pitchFamily="34" charset="-34"/>
                <a:cs typeface="TH SarabunIT๙" panose="020B0500040200020003" pitchFamily="34" charset="-34"/>
              </a:rPr>
              <a:t>หมอครอบครัว (</a:t>
            </a:r>
            <a:r>
              <a:rPr lang="en-US" sz="2800" b="1" dirty="0">
                <a:solidFill>
                  <a:schemeClr val="tx1"/>
                </a:solidFill>
                <a:latin typeface="TH SarabunIT๙" panose="020B0500040200020003" pitchFamily="34" charset="-34"/>
                <a:cs typeface="TH SarabunIT๙" panose="020B0500040200020003" pitchFamily="34" charset="-34"/>
              </a:rPr>
              <a:t>Primary Care Cluster</a:t>
            </a:r>
            <a:r>
              <a:rPr lang="th-TH" sz="2800" b="1" dirty="0">
                <a:solidFill>
                  <a:schemeClr val="tx1"/>
                </a:solidFill>
                <a:latin typeface="TH SarabunIT๙" panose="020B0500040200020003" pitchFamily="34" charset="-34"/>
                <a:cs typeface="TH SarabunIT๙" panose="020B0500040200020003" pitchFamily="34" charset="-34"/>
              </a:rPr>
              <a:t>) ร้อยละ 36 </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dirty="0">
                <a:solidFill>
                  <a:schemeClr val="tx1"/>
                </a:solidFill>
                <a:latin typeface="TH SarabunIT๙" panose="020B0500040200020003" pitchFamily="34" charset="-34"/>
                <a:cs typeface="TH SarabunIT๙" panose="020B0500040200020003" pitchFamily="34" charset="-34"/>
              </a:rPr>
              <a:t>               2. ร้อยละของอำเภอที่มี </a:t>
            </a:r>
            <a:r>
              <a:rPr lang="en-US" sz="2800" b="1" dirty="0">
                <a:solidFill>
                  <a:schemeClr val="tx1"/>
                </a:solidFill>
                <a:latin typeface="TH SarabunIT๙" panose="020B0500040200020003" pitchFamily="34" charset="-34"/>
                <a:cs typeface="TH SarabunIT๙" panose="020B0500040200020003" pitchFamily="34" charset="-34"/>
              </a:rPr>
              <a:t>District Health System </a:t>
            </a:r>
            <a:r>
              <a:rPr lang="th-TH" sz="2800" b="1" dirty="0">
                <a:solidFill>
                  <a:schemeClr val="tx1"/>
                </a:solidFill>
                <a:latin typeface="TH SarabunIT๙" panose="020B0500040200020003" pitchFamily="34" charset="-34"/>
                <a:cs typeface="TH SarabunIT๙" panose="020B0500040200020003" pitchFamily="34" charset="-34"/>
              </a:rPr>
              <a:t> (</a:t>
            </a:r>
            <a:r>
              <a:rPr lang="en-US" sz="2800" b="1" dirty="0">
                <a:solidFill>
                  <a:schemeClr val="tx1"/>
                </a:solidFill>
                <a:latin typeface="TH SarabunIT๙" panose="020B0500040200020003" pitchFamily="34" charset="-34"/>
                <a:cs typeface="TH SarabunIT๙" panose="020B0500040200020003" pitchFamily="34" charset="-34"/>
              </a:rPr>
              <a:t>DHS</a:t>
            </a:r>
            <a:r>
              <a:rPr lang="th-TH" sz="2800" b="1" dirty="0">
                <a:solidFill>
                  <a:schemeClr val="tx1"/>
                </a:solidFill>
                <a:latin typeface="TH SarabunIT๙" panose="020B0500040200020003" pitchFamily="34" charset="-34"/>
                <a:cs typeface="TH SarabunIT๙" panose="020B0500040200020003" pitchFamily="34" charset="-34"/>
              </a:rPr>
              <a:t>) คุณภาพ ร้อยละ 96</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endParaRPr lang="th-TH" sz="2800" b="1" dirty="0">
              <a:solidFill>
                <a:schemeClr val="tx1"/>
              </a:solidFill>
              <a:latin typeface="TH SarabunIT๙" panose="020B0500040200020003" pitchFamily="34" charset="-34"/>
              <a:cs typeface="TH SarabunIT๙" panose="020B0500040200020003" pitchFamily="34" charset="-34"/>
            </a:endParaRPr>
          </a:p>
        </p:txBody>
      </p:sp>
      <p:pic>
        <p:nvPicPr>
          <p:cNvPr id="3" name="รูปภาพ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15833412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520700" y="848068"/>
            <a:ext cx="11064671" cy="5786266"/>
          </a:xfrm>
          <a:solidFill>
            <a:schemeClr val="accent4">
              <a:lumMod val="40000"/>
              <a:lumOff val="60000"/>
            </a:schemeClr>
          </a:solidFill>
        </p:spPr>
        <p:txBody>
          <a:bodyPr>
            <a:noAutofit/>
          </a:bodyPr>
          <a:lstStyle/>
          <a:p>
            <a:r>
              <a:rPr lang="th-TH" sz="2400" b="1" u="sng" dirty="0">
                <a:solidFill>
                  <a:schemeClr val="tx1"/>
                </a:solidFill>
                <a:latin typeface="TH SarabunIT๙" panose="020B0500040200020003" pitchFamily="34" charset="-34"/>
                <a:cs typeface="TH SarabunIT๙" panose="020B0500040200020003" pitchFamily="34" charset="-34"/>
              </a:rPr>
              <a:t>ดำเนินการกิจกรรม</a:t>
            </a:r>
            <a:r>
              <a:rPr lang="th-TH"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
            </a:r>
            <a:br>
              <a:rPr lang="th-TH" sz="2400" b="1" dirty="0" smtClean="0">
                <a:solidFill>
                  <a:schemeClr val="tx1"/>
                </a:solidFill>
                <a:latin typeface="TH SarabunIT๙" panose="020B0500040200020003" pitchFamily="34" charset="-34"/>
                <a:cs typeface="TH SarabunIT๙" panose="020B0500040200020003" pitchFamily="34" charset="-34"/>
              </a:rPr>
            </a:br>
            <a:r>
              <a:rPr lang="th-TH" sz="2400" b="1" u="sng" dirty="0" smtClean="0">
                <a:solidFill>
                  <a:schemeClr val="tx1"/>
                </a:solidFill>
                <a:latin typeface="TH SarabunIT๙" panose="020B0500040200020003" pitchFamily="34" charset="-34"/>
                <a:cs typeface="TH SarabunIT๙" panose="020B0500040200020003" pitchFamily="34" charset="-34"/>
              </a:rPr>
              <a:t>เป็น</a:t>
            </a:r>
            <a:r>
              <a:rPr lang="th-TH" sz="2400" b="1" u="sng" dirty="0">
                <a:solidFill>
                  <a:schemeClr val="tx1"/>
                </a:solidFill>
                <a:latin typeface="TH SarabunIT๙" panose="020B0500040200020003" pitchFamily="34" charset="-34"/>
                <a:cs typeface="TH SarabunIT๙" panose="020B0500040200020003" pitchFamily="34" charset="-34"/>
              </a:rPr>
              <a:t>งบประมาณงบดำเนินงาน </a:t>
            </a:r>
            <a:r>
              <a:rPr lang="th-TH" sz="2400" b="1" u="sng" dirty="0" smtClean="0">
                <a:solidFill>
                  <a:schemeClr val="tx1"/>
                </a:solidFill>
                <a:latin typeface="TH SarabunIT๙" panose="020B0500040200020003" pitchFamily="34" charset="-34"/>
                <a:cs typeface="TH SarabunIT๙" panose="020B0500040200020003" pitchFamily="34" charset="-34"/>
              </a:rPr>
              <a:t>ใช้จ่าย</a:t>
            </a:r>
            <a:r>
              <a:rPr lang="th-TH" sz="2400" b="1" u="sng" dirty="0">
                <a:solidFill>
                  <a:schemeClr val="tx1"/>
                </a:solidFill>
                <a:latin typeface="TH SarabunIT๙" panose="020B0500040200020003" pitchFamily="34" charset="-34"/>
                <a:cs typeface="TH SarabunIT๙" panose="020B0500040200020003" pitchFamily="34" charset="-34"/>
              </a:rPr>
              <a:t>ในการสนับสนุนการดำเนินงานสำหรับสำนักงานสาธารณสุขจังหวัดทั้ง 76 จังหวัด  สนับสนุนการดำเนินงานสำหรับสำนักงานสาธารณสุขอำเภอ จำนวน 878 อำเภอ และสนับสนุนการดำเนินงานสำหรับเขตสุขภาพทั้ง 12 เขตสุขภาพ </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en-US" sz="2400" b="1" dirty="0" smtClean="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การให้บริการเชิงรุกในพื้นที่  โดยจัดให้มี</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  1</a:t>
            </a:r>
            <a:r>
              <a:rPr lang="th-TH" sz="2400" b="1" dirty="0">
                <a:solidFill>
                  <a:schemeClr val="tx1"/>
                </a:solidFill>
                <a:latin typeface="TH SarabunIT๙" panose="020B0500040200020003" pitchFamily="34" charset="-34"/>
                <a:cs typeface="TH SarabunIT๙" panose="020B0500040200020003" pitchFamily="34" charset="-34"/>
              </a:rPr>
              <a:t>.  มีทีมหมอประจำครอบครัว  มีกลุ่มเป้าหมายได้รับการดูแล  ดังนี้</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en-US" sz="2400" b="1" dirty="0" smtClean="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๑</a:t>
            </a:r>
            <a:r>
              <a:rPr lang="en-US" sz="2400" b="1" dirty="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ผู้สูงอายุติดเตียง </a:t>
            </a:r>
            <a:r>
              <a:rPr lang="en-US" sz="2400" b="1" dirty="0">
                <a:solidFill>
                  <a:schemeClr val="tx1"/>
                </a:solidFill>
                <a:latin typeface="TH SarabunIT๙" panose="020B0500040200020003" pitchFamily="34" charset="-34"/>
                <a:cs typeface="TH SarabunIT๙" panose="020B0500040200020003" pitchFamily="34" charset="-34"/>
              </a:rPr>
              <a:t> </a:t>
            </a:r>
            <a:r>
              <a:rPr lang="en-US" sz="2400" b="1" dirty="0" smtClean="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๒</a:t>
            </a:r>
            <a:r>
              <a:rPr lang="en-US" sz="2400" b="1" dirty="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ผู้พิการ </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en-US" sz="2400" b="1" dirty="0" smtClean="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๓</a:t>
            </a:r>
            <a:r>
              <a:rPr lang="en-US" sz="2400" b="1" dirty="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ผู้ป่วยที่ได้รับการดูแลแบบประคับประคอง </a:t>
            </a:r>
            <a:r>
              <a:rPr lang="en-US" sz="2400" b="1" dirty="0">
                <a:solidFill>
                  <a:schemeClr val="tx1"/>
                </a:solidFill>
                <a:latin typeface="TH SarabunIT๙" panose="020B0500040200020003" pitchFamily="34" charset="-34"/>
                <a:cs typeface="TH SarabunIT๙" panose="020B0500040200020003" pitchFamily="34" charset="-34"/>
              </a:rPr>
              <a:t>(Palliative care</a:t>
            </a:r>
            <a:r>
              <a:rPr lang="en-US" sz="2400" b="1" dirty="0" smtClean="0">
                <a:solidFill>
                  <a:schemeClr val="tx1"/>
                </a:solidFill>
                <a:latin typeface="TH SarabunIT๙" panose="020B0500040200020003" pitchFamily="34" charset="-34"/>
                <a:cs typeface="TH SarabunIT๙" panose="020B0500040200020003" pitchFamily="34" charset="-34"/>
              </a:rPr>
              <a:t>)</a:t>
            </a:r>
            <a:r>
              <a:rPr lang="th-TH"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4) ทารกแรกเกิด</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   2</a:t>
            </a:r>
            <a:r>
              <a:rPr lang="th-TH" sz="2400" b="1" dirty="0">
                <a:solidFill>
                  <a:schemeClr val="tx1"/>
                </a:solidFill>
                <a:latin typeface="TH SarabunIT๙" panose="020B0500040200020003" pitchFamily="34" charset="-34"/>
                <a:cs typeface="TH SarabunIT๙" panose="020B0500040200020003" pitchFamily="34" charset="-34"/>
              </a:rPr>
              <a:t>. แพทย์ และ</a:t>
            </a:r>
            <a:r>
              <a:rPr lang="th-TH" sz="2400" b="1" dirty="0" err="1">
                <a:solidFill>
                  <a:schemeClr val="tx1"/>
                </a:solidFill>
                <a:latin typeface="TH SarabunIT๙" panose="020B0500040200020003" pitchFamily="34" charset="-34"/>
                <a:cs typeface="TH SarabunIT๙" panose="020B0500040200020003" pitchFamily="34" charset="-34"/>
              </a:rPr>
              <a:t>ทีมสห</a:t>
            </a:r>
            <a:r>
              <a:rPr lang="th-TH" sz="2400" b="1" dirty="0">
                <a:solidFill>
                  <a:schemeClr val="tx1"/>
                </a:solidFill>
                <a:latin typeface="TH SarabunIT๙" panose="020B0500040200020003" pitchFamily="34" charset="-34"/>
                <a:cs typeface="TH SarabunIT๙" panose="020B0500040200020003" pitchFamily="34" charset="-34"/>
              </a:rPr>
              <a:t>วิชาชีพ (ทีมหมอครอบครัว)  ตามกรอบที่กำหนด  ไปให้บริการศูนย์สุขภาพชุมชนเมือง/ โรงพยาบาลส่งเสริมสุขภาพตำบล ดังนี้  </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(1) ศูนย์สุขภาพชุมชนเมืองโดยจัดให้มีแพทย์ประจำทุกวัน</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a:t>
            </a:r>
            <a:r>
              <a:rPr lang="en-US" sz="2400" b="1" dirty="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a:t>
            </a:r>
            <a:r>
              <a:rPr lang="th-TH" sz="2400" b="1" dirty="0">
                <a:solidFill>
                  <a:schemeClr val="tx1"/>
                </a:solidFill>
                <a:latin typeface="TH SarabunIT๙" panose="020B0500040200020003" pitchFamily="34" charset="-34"/>
                <a:cs typeface="TH SarabunIT๙" panose="020B0500040200020003" pitchFamily="34" charset="-34"/>
              </a:rPr>
              <a:t>2) โรงพยาบาลส่งเสริมสุขภาพตำบลจัดให้มีแพทย์เป็นที่ปรึกษา พร้อม</a:t>
            </a:r>
            <a:r>
              <a:rPr lang="th-TH" sz="2400" b="1" dirty="0" err="1" smtClean="0">
                <a:solidFill>
                  <a:schemeClr val="tx1"/>
                </a:solidFill>
                <a:latin typeface="TH SarabunIT๙" panose="020B0500040200020003" pitchFamily="34" charset="-34"/>
                <a:cs typeface="TH SarabunIT๙" panose="020B0500040200020003" pitchFamily="34" charset="-34"/>
              </a:rPr>
              <a:t>ทีมสห</a:t>
            </a:r>
            <a:r>
              <a:rPr lang="th-TH" sz="2400" b="1" dirty="0" smtClean="0">
                <a:solidFill>
                  <a:schemeClr val="tx1"/>
                </a:solidFill>
                <a:latin typeface="TH SarabunIT๙" panose="020B0500040200020003" pitchFamily="34" charset="-34"/>
                <a:cs typeface="TH SarabunIT๙" panose="020B0500040200020003" pitchFamily="34" charset="-34"/>
              </a:rPr>
              <a:t>สาขาวิชาชีพ </a:t>
            </a:r>
            <a:r>
              <a:rPr lang="th-TH" sz="2400" b="1" dirty="0">
                <a:solidFill>
                  <a:schemeClr val="tx1"/>
                </a:solidFill>
                <a:latin typeface="TH SarabunIT๙" panose="020B0500040200020003" pitchFamily="34" charset="-34"/>
                <a:cs typeface="TH SarabunIT๙" panose="020B0500040200020003" pitchFamily="34" charset="-34"/>
              </a:rPr>
              <a:t>(ทีมหมอครอบครัว) และรับผิดชอบรวมทั้งให้บริการใน รพ.สต.ทุกแห่ง </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smtClean="0">
                <a:solidFill>
                  <a:schemeClr val="tx1"/>
                </a:solidFill>
                <a:latin typeface="TH SarabunIT๙" panose="020B0500040200020003" pitchFamily="34" charset="-34"/>
                <a:cs typeface="TH SarabunIT๙" panose="020B0500040200020003" pitchFamily="34" charset="-34"/>
              </a:rPr>
              <a:t>	   3</a:t>
            </a:r>
            <a:r>
              <a:rPr lang="th-TH" sz="2400" b="1" dirty="0">
                <a:solidFill>
                  <a:schemeClr val="tx1"/>
                </a:solidFill>
                <a:latin typeface="TH SarabunIT๙" panose="020B0500040200020003" pitchFamily="34" charset="-34"/>
                <a:cs typeface="TH SarabunIT๙" panose="020B0500040200020003" pitchFamily="34" charset="-34"/>
              </a:rPr>
              <a:t>. สนับสนุนและพัฒนากลไกการขับเคลื่อนระบบสุขภาพระดับอำเภอโดยการมีส่วนร่วมจากทุกภาคส่วน เป็นการพัฒนาระบบบริการสุขภาพปฐมภูมิเพิ่มความร่วมมือของภาคีเครือข่าย </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endParaRPr lang="th-TH" sz="2400" b="1" dirty="0">
              <a:solidFill>
                <a:schemeClr val="tx1"/>
              </a:solidFill>
              <a:latin typeface="TH SarabunIT๙" panose="020B0500040200020003" pitchFamily="34" charset="-34"/>
              <a:cs typeface="TH SarabunIT๙" panose="020B0500040200020003" pitchFamily="34" charset="-34"/>
            </a:endParaRPr>
          </a:p>
        </p:txBody>
      </p:sp>
      <p:pic>
        <p:nvPicPr>
          <p:cNvPr id="3" name="รูปภาพ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12103166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127001" y="848068"/>
            <a:ext cx="11938000" cy="5679732"/>
          </a:xfrm>
          <a:solidFill>
            <a:schemeClr val="accent2">
              <a:lumMod val="20000"/>
              <a:lumOff val="80000"/>
            </a:schemeClr>
          </a:solidFill>
        </p:spPr>
        <p:txBody>
          <a:bodyPr>
            <a:noAutofit/>
          </a:bodyPr>
          <a:lstStyle/>
          <a:p>
            <a:r>
              <a:rPr lang="th-TH" sz="2800" b="1" dirty="0">
                <a:solidFill>
                  <a:schemeClr val="accent5"/>
                </a:solidFill>
                <a:latin typeface="TH SarabunIT๙" panose="020B0500040200020003" pitchFamily="34" charset="-34"/>
                <a:cs typeface="TH SarabunIT๙" panose="020B0500040200020003" pitchFamily="34" charset="-34"/>
              </a:rPr>
              <a:t>โครงการ </a:t>
            </a:r>
            <a:r>
              <a:rPr lang="en-US" sz="2800" b="1" dirty="0">
                <a:solidFill>
                  <a:schemeClr val="accent5"/>
                </a:solidFill>
                <a:latin typeface="TH SarabunIT๙" panose="020B0500040200020003" pitchFamily="34" charset="-34"/>
                <a:cs typeface="TH SarabunIT๙" panose="020B0500040200020003" pitchFamily="34" charset="-34"/>
              </a:rPr>
              <a:t>: </a:t>
            </a:r>
            <a:r>
              <a:rPr lang="th-TH" sz="2800" b="1" dirty="0">
                <a:solidFill>
                  <a:schemeClr val="accent5"/>
                </a:solidFill>
                <a:latin typeface="TH SarabunIT๙" panose="020B0500040200020003" pitchFamily="34" charset="-34"/>
                <a:cs typeface="TH SarabunIT๙" panose="020B0500040200020003" pitchFamily="34" charset="-34"/>
              </a:rPr>
              <a:t>โครงการพัฒนาระบบบริการฉุกเฉินและระบบส่งต่อ</a:t>
            </a:r>
            <a:r>
              <a:rPr lang="en-US" sz="2800" b="1" dirty="0">
                <a:solidFill>
                  <a:schemeClr val="accent5"/>
                </a:solidFill>
                <a:latin typeface="TH SarabunIT๙" panose="020B0500040200020003" pitchFamily="34" charset="-34"/>
                <a:cs typeface="TH SarabunIT๙" panose="020B0500040200020003" pitchFamily="34" charset="-34"/>
              </a:rPr>
              <a:t/>
            </a:r>
            <a:br>
              <a:rPr lang="en-US" sz="2800" b="1" dirty="0">
                <a:solidFill>
                  <a:schemeClr val="accent5"/>
                </a:solidFill>
                <a:latin typeface="TH SarabunIT๙" panose="020B0500040200020003" pitchFamily="34" charset="-34"/>
                <a:cs typeface="TH SarabunIT๙" panose="020B0500040200020003" pitchFamily="34" charset="-34"/>
              </a:rPr>
            </a:br>
            <a:r>
              <a:rPr lang="th-TH" sz="2800" b="1" dirty="0">
                <a:solidFill>
                  <a:schemeClr val="accent5"/>
                </a:solidFill>
                <a:latin typeface="TH SarabunIT๙" panose="020B0500040200020003" pitchFamily="34" charset="-34"/>
                <a:cs typeface="TH SarabunIT๙" panose="020B0500040200020003" pitchFamily="34" charset="-34"/>
              </a:rPr>
              <a:t>กิจกรรม </a:t>
            </a:r>
            <a:r>
              <a:rPr lang="en-US" sz="2800" b="1" dirty="0">
                <a:solidFill>
                  <a:schemeClr val="accent5"/>
                </a:solidFill>
                <a:latin typeface="TH SarabunIT๙" panose="020B0500040200020003" pitchFamily="34" charset="-34"/>
                <a:cs typeface="TH SarabunIT๙" panose="020B0500040200020003" pitchFamily="34" charset="-34"/>
              </a:rPr>
              <a:t>: </a:t>
            </a:r>
            <a:r>
              <a:rPr lang="th-TH" sz="2800" b="1" dirty="0">
                <a:solidFill>
                  <a:schemeClr val="accent5"/>
                </a:solidFill>
                <a:latin typeface="TH SarabunIT๙" panose="020B0500040200020003" pitchFamily="34" charset="-34"/>
                <a:cs typeface="TH SarabunIT๙" panose="020B0500040200020003" pitchFamily="34" charset="-34"/>
              </a:rPr>
              <a:t>พัฒนาระบบบริการการแพทย์ฉุกเฉินครบวงจรและระบบการส่งต่อ</a:t>
            </a:r>
            <a:r>
              <a:rPr lang="en-US" sz="2800" b="1" dirty="0">
                <a:solidFill>
                  <a:schemeClr val="accent5"/>
                </a:solidFill>
                <a:latin typeface="TH SarabunIT๙" panose="020B0500040200020003" pitchFamily="34" charset="-34"/>
                <a:cs typeface="TH SarabunIT๙" panose="020B0500040200020003" pitchFamily="34" charset="-34"/>
              </a:rPr>
              <a:t/>
            </a:r>
            <a:br>
              <a:rPr lang="en-US" sz="2800" b="1" dirty="0">
                <a:solidFill>
                  <a:schemeClr val="accent5"/>
                </a:solidFill>
                <a:latin typeface="TH SarabunIT๙" panose="020B0500040200020003" pitchFamily="34" charset="-34"/>
                <a:cs typeface="TH SarabunIT๙" panose="020B0500040200020003" pitchFamily="34" charset="-34"/>
              </a:rPr>
            </a:br>
            <a:r>
              <a:rPr lang="th-TH" sz="2400" b="1" u="sng" dirty="0">
                <a:solidFill>
                  <a:schemeClr val="tx1"/>
                </a:solidFill>
                <a:latin typeface="TH SarabunIT๙" panose="020B0500040200020003" pitchFamily="34" charset="-34"/>
                <a:cs typeface="TH SarabunIT๙" panose="020B0500040200020003" pitchFamily="34" charset="-34"/>
              </a:rPr>
              <a:t>วัตถุประสงค์ </a:t>
            </a:r>
            <a:r>
              <a:rPr lang="th-TH" sz="2400" b="1" dirty="0">
                <a:solidFill>
                  <a:schemeClr val="tx1"/>
                </a:solidFill>
                <a:latin typeface="TH SarabunIT๙" panose="020B0500040200020003" pitchFamily="34" charset="-34"/>
                <a:cs typeface="TH SarabunIT๙" panose="020B0500040200020003" pitchFamily="34" charset="-34"/>
              </a:rPr>
              <a:t>สนับสนุนการพัฒนาระบบบริการฉุกเฉินและระบบส่งต่อให้มีคุณภาพมาตรฐาน </a:t>
            </a:r>
            <a:r>
              <a:rPr lang="th-TH" sz="2400" b="1" dirty="0" smtClean="0">
                <a:solidFill>
                  <a:schemeClr val="tx1"/>
                </a:solidFill>
                <a:latin typeface="TH SarabunIT๙" panose="020B0500040200020003" pitchFamily="34" charset="-34"/>
                <a:cs typeface="TH SarabunIT๙" panose="020B0500040200020003" pitchFamily="34" charset="-34"/>
              </a:rPr>
              <a:t>(</a:t>
            </a:r>
            <a:r>
              <a:rPr lang="th-TH" sz="2400" b="1" dirty="0" err="1">
                <a:solidFill>
                  <a:schemeClr val="tx1"/>
                </a:solidFill>
                <a:latin typeface="TH SarabunIT๙" panose="020B0500040200020003" pitchFamily="34" charset="-34"/>
                <a:cs typeface="TH SarabunIT๙" panose="020B0500040200020003" pitchFamily="34" charset="-34"/>
              </a:rPr>
              <a:t>สสจ</a:t>
            </a:r>
            <a:r>
              <a:rPr lang="th-TH" sz="2400" b="1" dirty="0">
                <a:solidFill>
                  <a:schemeClr val="tx1"/>
                </a:solidFill>
                <a:latin typeface="TH SarabunIT๙" panose="020B0500040200020003" pitchFamily="34" charset="-34"/>
                <a:cs typeface="TH SarabunIT๙" panose="020B0500040200020003" pitchFamily="34" charset="-34"/>
              </a:rPr>
              <a:t>. 76 จังหวัด และ </a:t>
            </a:r>
            <a:r>
              <a:rPr lang="th-TH" sz="2400" b="1" dirty="0" err="1">
                <a:solidFill>
                  <a:schemeClr val="tx1"/>
                </a:solidFill>
                <a:latin typeface="TH SarabunIT๙" panose="020B0500040200020003" pitchFamily="34" charset="-34"/>
                <a:cs typeface="TH SarabunIT๙" panose="020B0500040200020003" pitchFamily="34" charset="-34"/>
              </a:rPr>
              <a:t>สสอ</a:t>
            </a:r>
            <a:r>
              <a:rPr lang="th-TH" sz="2400" b="1" dirty="0">
                <a:solidFill>
                  <a:schemeClr val="tx1"/>
                </a:solidFill>
                <a:latin typeface="TH SarabunIT๙" panose="020B0500040200020003" pitchFamily="34" charset="-34"/>
                <a:cs typeface="TH SarabunIT๙" panose="020B0500040200020003" pitchFamily="34" charset="-34"/>
              </a:rPr>
              <a:t>. 878 แห่ง)</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u="sng" dirty="0">
                <a:solidFill>
                  <a:schemeClr val="tx1"/>
                </a:solidFill>
                <a:latin typeface="TH SarabunIT๙" panose="020B0500040200020003" pitchFamily="34" charset="-34"/>
                <a:cs typeface="TH SarabunIT๙" panose="020B0500040200020003" pitchFamily="34" charset="-34"/>
              </a:rPr>
              <a:t>เป้าหมาย</a:t>
            </a:r>
            <a:r>
              <a:rPr lang="th-TH" sz="2400" b="1" dirty="0">
                <a:solidFill>
                  <a:schemeClr val="tx1"/>
                </a:solidFill>
                <a:latin typeface="TH SarabunIT๙" panose="020B0500040200020003" pitchFamily="34" charset="-34"/>
                <a:cs typeface="TH SarabunIT๙" panose="020B0500040200020003" pitchFamily="34" charset="-34"/>
              </a:rPr>
              <a:t> </a:t>
            </a:r>
            <a:r>
              <a:rPr lang="en-US" sz="2400" b="1" dirty="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 1. พัฒนาระบบบริการการแพทย์ฉุกเฉินและระบบส่งต่อให้มีความเข้มแข็ง และมีศักยภาพในการดูแล</a:t>
            </a:r>
            <a:r>
              <a:rPr lang="th-TH" sz="2400" b="1" dirty="0" smtClean="0">
                <a:solidFill>
                  <a:schemeClr val="tx1"/>
                </a:solidFill>
                <a:latin typeface="TH SarabunIT๙" panose="020B0500040200020003" pitchFamily="34" charset="-34"/>
                <a:cs typeface="TH SarabunIT๙" panose="020B0500040200020003" pitchFamily="34" charset="-34"/>
              </a:rPr>
              <a:t>ประชาชน                		         2</a:t>
            </a:r>
            <a:r>
              <a:rPr lang="th-TH" sz="2400" b="1" dirty="0">
                <a:solidFill>
                  <a:schemeClr val="tx1"/>
                </a:solidFill>
                <a:latin typeface="TH SarabunIT๙" panose="020B0500040200020003" pitchFamily="34" charset="-34"/>
                <a:cs typeface="TH SarabunIT๙" panose="020B0500040200020003" pitchFamily="34" charset="-34"/>
              </a:rPr>
              <a:t>. บริหารจัดการระบบบริการส่งต่อ สร้างการมีส่วนร่วมของภาคี</a:t>
            </a:r>
            <a:r>
              <a:rPr lang="th-TH" sz="2400" b="1" dirty="0" smtClean="0">
                <a:solidFill>
                  <a:schemeClr val="tx1"/>
                </a:solidFill>
                <a:latin typeface="TH SarabunIT๙" panose="020B0500040200020003" pitchFamily="34" charset="-34"/>
                <a:cs typeface="TH SarabunIT๙" panose="020B0500040200020003" pitchFamily="34" charset="-34"/>
              </a:rPr>
              <a:t>เครือข่าย</a:t>
            </a:r>
            <a:br>
              <a:rPr lang="th-TH" sz="2400" b="1" dirty="0" smtClean="0">
                <a:solidFill>
                  <a:schemeClr val="tx1"/>
                </a:solidFill>
                <a:latin typeface="TH SarabunIT๙" panose="020B0500040200020003" pitchFamily="34" charset="-34"/>
                <a:cs typeface="TH SarabunIT๙" panose="020B0500040200020003" pitchFamily="34" charset="-34"/>
              </a:rPr>
            </a:br>
            <a:r>
              <a:rPr lang="th-TH" sz="2400" b="1" u="sng" dirty="0" smtClean="0">
                <a:solidFill>
                  <a:schemeClr val="tx1"/>
                </a:solidFill>
                <a:latin typeface="TH SarabunIT๙" panose="020B0500040200020003" pitchFamily="34" charset="-34"/>
                <a:cs typeface="TH SarabunIT๙" panose="020B0500040200020003" pitchFamily="34" charset="-34"/>
              </a:rPr>
              <a:t>ตัวชี้วัด</a:t>
            </a:r>
            <a:r>
              <a:rPr lang="th-TH" sz="2400" b="1" dirty="0" smtClean="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(สำนักงบประมาณ ตาม </a:t>
            </a:r>
            <a:r>
              <a:rPr lang="th-TH" sz="2400" b="1" dirty="0" err="1">
                <a:solidFill>
                  <a:schemeClr val="tx1"/>
                </a:solidFill>
                <a:latin typeface="TH SarabunIT๙" panose="020B0500040200020003" pitchFamily="34" charset="-34"/>
                <a:cs typeface="TH SarabunIT๙" panose="020B0500040200020003" pitchFamily="34" charset="-34"/>
              </a:rPr>
              <a:t>พรบ</a:t>
            </a:r>
            <a:r>
              <a:rPr lang="th-TH" sz="2400" b="1" dirty="0">
                <a:solidFill>
                  <a:schemeClr val="tx1"/>
                </a:solidFill>
                <a:latin typeface="TH SarabunIT๙" panose="020B0500040200020003" pitchFamily="34" charset="-34"/>
                <a:cs typeface="TH SarabunIT๙" panose="020B0500040200020003" pitchFamily="34" charset="-34"/>
              </a:rPr>
              <a:t>. งบประมาณประจำปี 2561) </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1. ร้อยละของโรงพยาบาล </a:t>
            </a:r>
            <a:r>
              <a:rPr lang="en-US" sz="2400" b="1" dirty="0">
                <a:solidFill>
                  <a:schemeClr val="tx1"/>
                </a:solidFill>
                <a:latin typeface="TH SarabunIT๙" panose="020B0500040200020003" pitchFamily="34" charset="-34"/>
                <a:cs typeface="TH SarabunIT๙" panose="020B0500040200020003" pitchFamily="34" charset="-34"/>
              </a:rPr>
              <a:t>F2 </a:t>
            </a:r>
            <a:r>
              <a:rPr lang="th-TH" sz="2400" b="1" dirty="0">
                <a:solidFill>
                  <a:schemeClr val="tx1"/>
                </a:solidFill>
                <a:latin typeface="TH SarabunIT๙" panose="020B0500040200020003" pitchFamily="34" charset="-34"/>
                <a:cs typeface="TH SarabunIT๙" panose="020B0500040200020003" pitchFamily="34" charset="-34"/>
              </a:rPr>
              <a:t>ขึ้นไปที่มีระบบ </a:t>
            </a:r>
            <a:r>
              <a:rPr lang="en-US" sz="2400" b="1" dirty="0">
                <a:solidFill>
                  <a:schemeClr val="tx1"/>
                </a:solidFill>
                <a:latin typeface="TH SarabunIT๙" panose="020B0500040200020003" pitchFamily="34" charset="-34"/>
                <a:cs typeface="TH SarabunIT๙" panose="020B0500040200020003" pitchFamily="34" charset="-34"/>
              </a:rPr>
              <a:t>ESC </a:t>
            </a:r>
            <a:r>
              <a:rPr lang="th-TH" sz="2400" b="1" dirty="0">
                <a:solidFill>
                  <a:schemeClr val="tx1"/>
                </a:solidFill>
                <a:latin typeface="TH SarabunIT๙" panose="020B0500040200020003" pitchFamily="34" charset="-34"/>
                <a:cs typeface="TH SarabunIT๙" panose="020B0500040200020003" pitchFamily="34" charset="-34"/>
              </a:rPr>
              <a:t>คุณภาพ ร้อยละ 75</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2. ร้อยละของ </a:t>
            </a:r>
            <a:r>
              <a:rPr lang="en-US" sz="2400" b="1" dirty="0">
                <a:solidFill>
                  <a:schemeClr val="tx1"/>
                </a:solidFill>
                <a:latin typeface="TH SarabunIT๙" panose="020B0500040200020003" pitchFamily="34" charset="-34"/>
                <a:cs typeface="TH SarabunIT๙" panose="020B0500040200020003" pitchFamily="34" charset="-34"/>
              </a:rPr>
              <a:t>ER </a:t>
            </a:r>
            <a:r>
              <a:rPr lang="th-TH" sz="2400" b="1" dirty="0">
                <a:solidFill>
                  <a:schemeClr val="tx1"/>
                </a:solidFill>
                <a:latin typeface="TH SarabunIT๙" panose="020B0500040200020003" pitchFamily="34" charset="-34"/>
                <a:cs typeface="TH SarabunIT๙" panose="020B0500040200020003" pitchFamily="34" charset="-34"/>
              </a:rPr>
              <a:t>คุณภาพในโรงพยาบาลระดับ </a:t>
            </a:r>
            <a:r>
              <a:rPr lang="en-US" sz="2400" b="1" dirty="0">
                <a:solidFill>
                  <a:schemeClr val="tx1"/>
                </a:solidFill>
                <a:latin typeface="TH SarabunIT๙" panose="020B0500040200020003" pitchFamily="34" charset="-34"/>
                <a:cs typeface="TH SarabunIT๙" panose="020B0500040200020003" pitchFamily="34" charset="-34"/>
              </a:rPr>
              <a:t>F2 </a:t>
            </a:r>
            <a:r>
              <a:rPr lang="th-TH" sz="2400" b="1" dirty="0">
                <a:solidFill>
                  <a:schemeClr val="tx1"/>
                </a:solidFill>
                <a:latin typeface="TH SarabunIT๙" panose="020B0500040200020003" pitchFamily="34" charset="-34"/>
                <a:cs typeface="TH SarabunIT๙" panose="020B0500040200020003" pitchFamily="34" charset="-34"/>
              </a:rPr>
              <a:t>ขึ้นไป  ร้อยละ 80</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3. ร้อยละ  </a:t>
            </a:r>
            <a:r>
              <a:rPr lang="en-US" sz="2400" b="1" dirty="0">
                <a:solidFill>
                  <a:schemeClr val="tx1"/>
                </a:solidFill>
                <a:latin typeface="TH SarabunIT๙" panose="020B0500040200020003" pitchFamily="34" charset="-34"/>
                <a:cs typeface="TH SarabunIT๙" panose="020B0500040200020003" pitchFamily="34" charset="-34"/>
              </a:rPr>
              <a:t>EMS </a:t>
            </a:r>
            <a:r>
              <a:rPr lang="th-TH" sz="2400" b="1" dirty="0">
                <a:solidFill>
                  <a:schemeClr val="tx1"/>
                </a:solidFill>
                <a:latin typeface="TH SarabunIT๙" panose="020B0500040200020003" pitchFamily="34" charset="-34"/>
                <a:cs typeface="TH SarabunIT๙" panose="020B0500040200020003" pitchFamily="34" charset="-34"/>
              </a:rPr>
              <a:t>คุณภาพใน รพ.ทุกระดับ ร้อยละ 25</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4. อัตราตายจากการบาดเจ็บ (</a:t>
            </a:r>
            <a:r>
              <a:rPr lang="en-US" sz="2400" b="1" dirty="0">
                <a:solidFill>
                  <a:schemeClr val="tx1"/>
                </a:solidFill>
                <a:latin typeface="TH SarabunIT๙" panose="020B0500040200020003" pitchFamily="34" charset="-34"/>
                <a:cs typeface="TH SarabunIT๙" panose="020B0500040200020003" pitchFamily="34" charset="-34"/>
              </a:rPr>
              <a:t>Trauma</a:t>
            </a:r>
            <a:r>
              <a:rPr lang="th-TH" sz="2400" b="1" dirty="0">
                <a:solidFill>
                  <a:schemeClr val="tx1"/>
                </a:solidFill>
                <a:latin typeface="TH SarabunIT๙" panose="020B0500040200020003" pitchFamily="34" charset="-34"/>
                <a:cs typeface="TH SarabunIT๙" panose="020B0500040200020003" pitchFamily="34" charset="-34"/>
              </a:rPr>
              <a:t>)  น้อยกว่าร้อยละ 1</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smtClean="0">
                <a:solidFill>
                  <a:schemeClr val="tx1"/>
                </a:solidFill>
                <a:latin typeface="TH SarabunIT๙" panose="020B0500040200020003" pitchFamily="34" charset="-34"/>
                <a:cs typeface="TH SarabunIT๙" panose="020B0500040200020003" pitchFamily="34" charset="-34"/>
              </a:rPr>
              <a:t>		  5. ร้อย</a:t>
            </a:r>
            <a:r>
              <a:rPr lang="th-TH" sz="2400" b="1" dirty="0">
                <a:solidFill>
                  <a:schemeClr val="tx1"/>
                </a:solidFill>
                <a:latin typeface="TH SarabunIT๙" panose="020B0500040200020003" pitchFamily="34" charset="-34"/>
                <a:cs typeface="TH SarabunIT๙" panose="020B0500040200020003" pitchFamily="34" charset="-34"/>
              </a:rPr>
              <a:t>ละการส่งต่อผู้ป่วยนอกเขตสุขภาพลดลง ร้อยละ 10 ต่อปี</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u="sng" dirty="0">
                <a:solidFill>
                  <a:schemeClr val="tx1"/>
                </a:solidFill>
                <a:latin typeface="TH SarabunIT๙" panose="020B0500040200020003" pitchFamily="34" charset="-34"/>
                <a:cs typeface="TH SarabunIT๙" panose="020B0500040200020003" pitchFamily="34" charset="-34"/>
              </a:rPr>
              <a:t>ดำเนินการกิจกรรม</a:t>
            </a:r>
            <a:r>
              <a:rPr lang="th-TH"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 การ</a:t>
            </a:r>
            <a:r>
              <a:rPr lang="th-TH" sz="2400" b="1" dirty="0">
                <a:solidFill>
                  <a:schemeClr val="tx1"/>
                </a:solidFill>
                <a:latin typeface="TH SarabunIT๙" panose="020B0500040200020003" pitchFamily="34" charset="-34"/>
                <a:cs typeface="TH SarabunIT๙" panose="020B0500040200020003" pitchFamily="34" charset="-34"/>
              </a:rPr>
              <a:t>ให้บริการการแพทย์ฉุกเฉินและพัฒนาระบบการส่งต่อในพื้นที่  โดยจัดให้มีการดำเนินการจัดตั้งคณะกรรมการ/คณะทำงาน พร้อมภาคีเครือข่ายในการวางระบบ กรอบ แนวทาง การดำเนินงาน พร้อมการพัฒนาระบบบริการ พัฒนาบุคลากรรองรับการดำเนินการ สนับสนุนในการดำเนินงาน และติดตามกำกับผลการดำเนินงานสรุปผลการดำเนินงานราย</a:t>
            </a:r>
            <a:r>
              <a:rPr lang="th-TH" sz="2400" b="1" dirty="0" err="1">
                <a:solidFill>
                  <a:schemeClr val="tx1"/>
                </a:solidFill>
                <a:latin typeface="TH SarabunIT๙" panose="020B0500040200020003" pitchFamily="34" charset="-34"/>
                <a:cs typeface="TH SarabunIT๙" panose="020B0500040200020003" pitchFamily="34" charset="-34"/>
              </a:rPr>
              <a:t>ไตรมาส</a:t>
            </a:r>
            <a:r>
              <a:rPr lang="th-TH"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ให้</a:t>
            </a:r>
            <a:r>
              <a:rPr lang="th-TH" sz="2400" b="1" dirty="0">
                <a:solidFill>
                  <a:schemeClr val="tx1"/>
                </a:solidFill>
                <a:latin typeface="TH SarabunIT๙" panose="020B0500040200020003" pitchFamily="34" charset="-34"/>
                <a:cs typeface="TH SarabunIT๙" panose="020B0500040200020003" pitchFamily="34" charset="-34"/>
              </a:rPr>
              <a:t>เป็นไปตามตัวชี้วัดที่กำหนด และบรรลุผลตามเป้าหมายที่วาง</a:t>
            </a:r>
            <a:r>
              <a:rPr lang="th-TH" sz="2400" b="1" dirty="0" smtClean="0">
                <a:solidFill>
                  <a:schemeClr val="tx1"/>
                </a:solidFill>
                <a:latin typeface="TH SarabunIT๙" panose="020B0500040200020003" pitchFamily="34" charset="-34"/>
                <a:cs typeface="TH SarabunIT๙" panose="020B0500040200020003" pitchFamily="34" charset="-34"/>
              </a:rPr>
              <a:t>ไว้</a:t>
            </a:r>
            <a:endParaRPr lang="th-TH" sz="2400" b="1" dirty="0">
              <a:solidFill>
                <a:schemeClr val="tx1"/>
              </a:solidFill>
              <a:latin typeface="TH SarabunIT๙" panose="020B0500040200020003" pitchFamily="34" charset="-34"/>
              <a:cs typeface="TH SarabunIT๙" panose="020B0500040200020003" pitchFamily="34" charset="-34"/>
            </a:endParaRPr>
          </a:p>
        </p:txBody>
      </p:sp>
      <p:pic>
        <p:nvPicPr>
          <p:cNvPr id="3" name="รูปภาพ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19559453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215900" y="1003300"/>
            <a:ext cx="11696700" cy="5168900"/>
          </a:xfrm>
          <a:solidFill>
            <a:schemeClr val="bg2">
              <a:lumMod val="90000"/>
            </a:schemeClr>
          </a:solidFill>
        </p:spPr>
        <p:txBody>
          <a:bodyPr>
            <a:noAutofit/>
          </a:bodyPr>
          <a:lstStyle/>
          <a:p>
            <a:r>
              <a:rPr lang="th-TH" sz="2800" b="1" dirty="0">
                <a:solidFill>
                  <a:schemeClr val="accent5"/>
                </a:solidFill>
                <a:latin typeface="TH SarabunIT๙" panose="020B0500040200020003" pitchFamily="34" charset="-34"/>
                <a:cs typeface="TH SarabunIT๙" panose="020B0500040200020003" pitchFamily="34" charset="-34"/>
              </a:rPr>
              <a:t>โครงการ </a:t>
            </a:r>
            <a:r>
              <a:rPr lang="en-US" sz="2800" b="1" dirty="0">
                <a:solidFill>
                  <a:schemeClr val="accent5"/>
                </a:solidFill>
                <a:latin typeface="TH SarabunIT๙" panose="020B0500040200020003" pitchFamily="34" charset="-34"/>
                <a:cs typeface="TH SarabunIT๙" panose="020B0500040200020003" pitchFamily="34" charset="-34"/>
              </a:rPr>
              <a:t>: </a:t>
            </a:r>
            <a:r>
              <a:rPr lang="th-TH" sz="2800" b="1" dirty="0">
                <a:solidFill>
                  <a:schemeClr val="accent5"/>
                </a:solidFill>
                <a:latin typeface="TH SarabunIT๙" panose="020B0500040200020003" pitchFamily="34" charset="-34"/>
                <a:cs typeface="TH SarabunIT๙" panose="020B0500040200020003" pitchFamily="34" charset="-34"/>
              </a:rPr>
              <a:t>โครงการพัฒนาระบบบริการ</a:t>
            </a:r>
            <a:r>
              <a:rPr lang="en-US" sz="2800" b="1" dirty="0">
                <a:solidFill>
                  <a:schemeClr val="accent5"/>
                </a:solidFill>
                <a:latin typeface="TH SarabunIT๙" panose="020B0500040200020003" pitchFamily="34" charset="-34"/>
                <a:cs typeface="TH SarabunIT๙" panose="020B0500040200020003" pitchFamily="34" charset="-34"/>
              </a:rPr>
              <a:t/>
            </a:r>
            <a:br>
              <a:rPr lang="en-US" sz="2800" b="1" dirty="0">
                <a:solidFill>
                  <a:schemeClr val="accent5"/>
                </a:solidFill>
                <a:latin typeface="TH SarabunIT๙" panose="020B0500040200020003" pitchFamily="34" charset="-34"/>
                <a:cs typeface="TH SarabunIT๙" panose="020B0500040200020003" pitchFamily="34" charset="-34"/>
              </a:rPr>
            </a:br>
            <a:r>
              <a:rPr lang="th-TH" sz="2800" b="1" dirty="0">
                <a:solidFill>
                  <a:schemeClr val="accent5"/>
                </a:solidFill>
                <a:latin typeface="TH SarabunIT๙" panose="020B0500040200020003" pitchFamily="34" charset="-34"/>
                <a:cs typeface="TH SarabunIT๙" panose="020B0500040200020003" pitchFamily="34" charset="-34"/>
              </a:rPr>
              <a:t>กิจกรรม </a:t>
            </a:r>
            <a:r>
              <a:rPr lang="en-US" sz="2800" b="1" dirty="0">
                <a:solidFill>
                  <a:schemeClr val="accent5"/>
                </a:solidFill>
                <a:latin typeface="TH SarabunIT๙" panose="020B0500040200020003" pitchFamily="34" charset="-34"/>
                <a:cs typeface="TH SarabunIT๙" panose="020B0500040200020003" pitchFamily="34" charset="-34"/>
              </a:rPr>
              <a:t>: </a:t>
            </a:r>
            <a:r>
              <a:rPr lang="th-TH" sz="2800" b="1" dirty="0">
                <a:solidFill>
                  <a:schemeClr val="accent5"/>
                </a:solidFill>
                <a:latin typeface="TH SarabunIT๙" panose="020B0500040200020003" pitchFamily="34" charset="-34"/>
                <a:cs typeface="TH SarabunIT๙" panose="020B0500040200020003" pitchFamily="34" charset="-34"/>
              </a:rPr>
              <a:t>พัฒนาระบบบริการสุขภาพทุกระดับตาม </a:t>
            </a:r>
            <a:r>
              <a:rPr lang="en-US" sz="2800" b="1" dirty="0">
                <a:solidFill>
                  <a:schemeClr val="accent5"/>
                </a:solidFill>
                <a:latin typeface="TH SarabunIT๙" panose="020B0500040200020003" pitchFamily="34" charset="-34"/>
                <a:cs typeface="TH SarabunIT๙" panose="020B0500040200020003" pitchFamily="34" charset="-34"/>
              </a:rPr>
              <a:t>Service Plan</a:t>
            </a:r>
            <a:br>
              <a:rPr lang="en-US" sz="2800" b="1" dirty="0">
                <a:solidFill>
                  <a:schemeClr val="accent5"/>
                </a:solidFill>
                <a:latin typeface="TH SarabunIT๙" panose="020B0500040200020003" pitchFamily="34" charset="-34"/>
                <a:cs typeface="TH SarabunIT๙" panose="020B0500040200020003" pitchFamily="34" charset="-34"/>
              </a:rPr>
            </a:br>
            <a:r>
              <a:rPr lang="th-TH" sz="2400" b="1" u="sng" dirty="0">
                <a:solidFill>
                  <a:schemeClr val="tx1"/>
                </a:solidFill>
                <a:latin typeface="TH SarabunIT๙" panose="020B0500040200020003" pitchFamily="34" charset="-34"/>
                <a:cs typeface="TH SarabunIT๙" panose="020B0500040200020003" pitchFamily="34" charset="-34"/>
              </a:rPr>
              <a:t>กิจกรรม </a:t>
            </a:r>
            <a:r>
              <a:rPr lang="en-US" sz="2400" b="1" u="sng" dirty="0">
                <a:solidFill>
                  <a:schemeClr val="tx1"/>
                </a:solidFill>
                <a:latin typeface="TH SarabunIT๙" panose="020B0500040200020003" pitchFamily="34" charset="-34"/>
                <a:cs typeface="TH SarabunIT๙" panose="020B0500040200020003" pitchFamily="34" charset="-34"/>
              </a:rPr>
              <a:t>: </a:t>
            </a:r>
            <a:r>
              <a:rPr lang="th-TH" sz="2400" b="1" u="sng" dirty="0">
                <a:solidFill>
                  <a:schemeClr val="tx1"/>
                </a:solidFill>
                <a:latin typeface="TH SarabunIT๙" panose="020B0500040200020003" pitchFamily="34" charset="-34"/>
                <a:cs typeface="TH SarabunIT๙" panose="020B0500040200020003" pitchFamily="34" charset="-34"/>
              </a:rPr>
              <a:t>สนับสนุนการพัฒนาบุคลากร เพื่อรองรับการจัดบริการสาธารณสุขในเขตสุขภาพ</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u="sng" dirty="0">
                <a:solidFill>
                  <a:schemeClr val="tx1"/>
                </a:solidFill>
                <a:latin typeface="TH SarabunIT๙" panose="020B0500040200020003" pitchFamily="34" charset="-34"/>
                <a:cs typeface="TH SarabunIT๙" panose="020B0500040200020003" pitchFamily="34" charset="-34"/>
              </a:rPr>
              <a:t>เป้าหมาย</a:t>
            </a:r>
            <a:r>
              <a:rPr lang="th-TH" sz="2400" b="1" dirty="0">
                <a:solidFill>
                  <a:schemeClr val="tx1"/>
                </a:solidFill>
                <a:latin typeface="TH SarabunIT๙" panose="020B0500040200020003" pitchFamily="34" charset="-34"/>
                <a:cs typeface="TH SarabunIT๙" panose="020B0500040200020003" pitchFamily="34" charset="-34"/>
              </a:rPr>
              <a:t> </a:t>
            </a:r>
            <a:r>
              <a:rPr lang="en-US" sz="2400" b="1" dirty="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 1. พัฒนาระบบบริการสุขภาพ (</a:t>
            </a:r>
            <a:r>
              <a:rPr lang="en-US" sz="2400" b="1" dirty="0">
                <a:solidFill>
                  <a:schemeClr val="tx1"/>
                </a:solidFill>
                <a:latin typeface="TH SarabunIT๙" panose="020B0500040200020003" pitchFamily="34" charset="-34"/>
                <a:cs typeface="TH SarabunIT๙" panose="020B0500040200020003" pitchFamily="34" charset="-34"/>
              </a:rPr>
              <a:t>Service Plan</a:t>
            </a:r>
            <a:r>
              <a:rPr lang="th-TH" sz="2400" b="1" dirty="0">
                <a:solidFill>
                  <a:schemeClr val="tx1"/>
                </a:solidFill>
                <a:latin typeface="TH SarabunIT๙" panose="020B0500040200020003" pitchFamily="34" charset="-34"/>
                <a:cs typeface="TH SarabunIT๙" panose="020B0500040200020003" pitchFamily="34" charset="-34"/>
              </a:rPr>
              <a:t>) ระดับเขต ระดับจังหวัด ส่งเสริม สนับสนุน พัฒนาการเพิ่มศักยภาพสถานบริการสุขภาพทุกระดับ ให้มีคุณภาพการบริการให้ได้มาตรฐานตามที่กำหนด</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smtClean="0">
                <a:solidFill>
                  <a:schemeClr val="tx1"/>
                </a:solidFill>
                <a:latin typeface="TH SarabunIT๙" panose="020B0500040200020003" pitchFamily="34" charset="-34"/>
                <a:cs typeface="TH SarabunIT๙" panose="020B0500040200020003" pitchFamily="34" charset="-34"/>
              </a:rPr>
              <a:t>		  2. ประชาชน</a:t>
            </a:r>
            <a:r>
              <a:rPr lang="th-TH" sz="2400" b="1" dirty="0">
                <a:solidFill>
                  <a:schemeClr val="tx1"/>
                </a:solidFill>
                <a:latin typeface="TH SarabunIT๙" panose="020B0500040200020003" pitchFamily="34" charset="-34"/>
                <a:cs typeface="TH SarabunIT๙" panose="020B0500040200020003" pitchFamily="34" charset="-34"/>
              </a:rPr>
              <a:t>ได้รับบริการที่มีคุณภาพมาตรฐาน เข้าถึงบริการได้อย่างทั่วถึงเป็นธรรม </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u="sng" dirty="0">
                <a:solidFill>
                  <a:schemeClr val="tx1"/>
                </a:solidFill>
                <a:latin typeface="TH SarabunIT๙" panose="020B0500040200020003" pitchFamily="34" charset="-34"/>
                <a:cs typeface="TH SarabunIT๙" panose="020B0500040200020003" pitchFamily="34" charset="-34"/>
              </a:rPr>
              <a:t>ตัวชี้วัด</a:t>
            </a:r>
            <a:r>
              <a:rPr lang="th-TH" sz="2400" b="1" dirty="0">
                <a:solidFill>
                  <a:schemeClr val="tx1"/>
                </a:solidFill>
                <a:latin typeface="TH SarabunIT๙" panose="020B0500040200020003" pitchFamily="34" charset="-34"/>
                <a:cs typeface="TH SarabunIT๙" panose="020B0500040200020003" pitchFamily="34" charset="-34"/>
              </a:rPr>
              <a:t> (สำนักงบประมาณ ตาม </a:t>
            </a:r>
            <a:r>
              <a:rPr lang="th-TH" sz="2400" b="1" dirty="0" err="1">
                <a:solidFill>
                  <a:schemeClr val="tx1"/>
                </a:solidFill>
                <a:latin typeface="TH SarabunIT๙" panose="020B0500040200020003" pitchFamily="34" charset="-34"/>
                <a:cs typeface="TH SarabunIT๙" panose="020B0500040200020003" pitchFamily="34" charset="-34"/>
              </a:rPr>
              <a:t>พรบ</a:t>
            </a:r>
            <a:r>
              <a:rPr lang="th-TH" sz="2400" b="1" dirty="0">
                <a:solidFill>
                  <a:schemeClr val="tx1"/>
                </a:solidFill>
                <a:latin typeface="TH SarabunIT๙" panose="020B0500040200020003" pitchFamily="34" charset="-34"/>
                <a:cs typeface="TH SarabunIT๙" panose="020B0500040200020003" pitchFamily="34" charset="-34"/>
              </a:rPr>
              <a:t>. งบประมาณประจำปี 2561) </a:t>
            </a:r>
            <a:r>
              <a:rPr lang="en-US" sz="2400" b="1" dirty="0">
                <a:solidFill>
                  <a:schemeClr val="tx1"/>
                </a:solidFill>
                <a:latin typeface="TH SarabunIT๙" panose="020B0500040200020003" pitchFamily="34" charset="-34"/>
                <a:cs typeface="TH SarabunIT๙" panose="020B0500040200020003" pitchFamily="34" charset="-34"/>
              </a:rPr>
              <a:t>:</a:t>
            </a:r>
            <a:r>
              <a:rPr lang="th-TH"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ร้อย</a:t>
            </a:r>
            <a:r>
              <a:rPr lang="th-TH" sz="2400" b="1" dirty="0">
                <a:solidFill>
                  <a:schemeClr val="tx1"/>
                </a:solidFill>
                <a:latin typeface="TH SarabunIT๙" panose="020B0500040200020003" pitchFamily="34" charset="-34"/>
                <a:cs typeface="TH SarabunIT๙" panose="020B0500040200020003" pitchFamily="34" charset="-34"/>
              </a:rPr>
              <a:t>ละของผู้ป่วย </a:t>
            </a:r>
            <a:r>
              <a:rPr lang="en-US" sz="2400" b="1" dirty="0">
                <a:solidFill>
                  <a:schemeClr val="tx1"/>
                </a:solidFill>
                <a:latin typeface="TH SarabunIT๙" panose="020B0500040200020003" pitchFamily="34" charset="-34"/>
                <a:cs typeface="TH SarabunIT๙" panose="020B0500040200020003" pitchFamily="34" charset="-34"/>
              </a:rPr>
              <a:t>blinding </a:t>
            </a:r>
            <a:r>
              <a:rPr lang="en-US" sz="2400" b="1" dirty="0" smtClean="0">
                <a:solidFill>
                  <a:schemeClr val="tx1"/>
                </a:solidFill>
                <a:latin typeface="TH SarabunIT๙" panose="020B0500040200020003" pitchFamily="34" charset="-34"/>
                <a:cs typeface="TH SarabunIT๙" panose="020B0500040200020003" pitchFamily="34" charset="-34"/>
              </a:rPr>
              <a:t>cataract</a:t>
            </a:r>
            <a:r>
              <a:rPr lang="th-TH" sz="2400" b="1" dirty="0" smtClean="0">
                <a:solidFill>
                  <a:schemeClr val="tx1"/>
                </a:solidFill>
                <a:latin typeface="TH SarabunIT๙" panose="020B0500040200020003" pitchFamily="34" charset="-34"/>
                <a:cs typeface="TH SarabunIT๙" panose="020B0500040200020003" pitchFamily="34" charset="-34"/>
              </a:rPr>
              <a:t> ได้รับ</a:t>
            </a:r>
            <a:r>
              <a:rPr lang="th-TH" sz="2400" b="1" dirty="0">
                <a:solidFill>
                  <a:schemeClr val="tx1"/>
                </a:solidFill>
                <a:latin typeface="TH SarabunIT๙" panose="020B0500040200020003" pitchFamily="34" charset="-34"/>
                <a:cs typeface="TH SarabunIT๙" panose="020B0500040200020003" pitchFamily="34" charset="-34"/>
              </a:rPr>
              <a:t>การผ่าตัดภายใน 30 </a:t>
            </a:r>
            <a:r>
              <a:rPr lang="th-TH" sz="2400" b="1" dirty="0" smtClean="0">
                <a:solidFill>
                  <a:schemeClr val="tx1"/>
                </a:solidFill>
                <a:latin typeface="TH SarabunIT๙" panose="020B0500040200020003" pitchFamily="34" charset="-34"/>
                <a:cs typeface="TH SarabunIT๙" panose="020B0500040200020003" pitchFamily="34" charset="-34"/>
              </a:rPr>
              <a:t>วัน</a:t>
            </a:r>
            <a:r>
              <a:rPr lang="en-US" sz="2400" b="1" dirty="0">
                <a:solidFill>
                  <a:schemeClr val="tx1"/>
                </a:solidFill>
                <a:latin typeface="TH SarabunIT๙" panose="020B0500040200020003" pitchFamily="34" charset="-34"/>
                <a:cs typeface="TH SarabunIT๙" panose="020B0500040200020003" pitchFamily="34" charset="-34"/>
              </a:rPr>
              <a:t> </a:t>
            </a:r>
            <a:br>
              <a:rPr lang="en-US" sz="2400" b="1" dirty="0">
                <a:solidFill>
                  <a:schemeClr val="tx1"/>
                </a:solidFill>
                <a:latin typeface="TH SarabunIT๙" panose="020B0500040200020003" pitchFamily="34" charset="-34"/>
                <a:cs typeface="TH SarabunIT๙" panose="020B0500040200020003" pitchFamily="34" charset="-34"/>
              </a:rPr>
            </a:br>
            <a:r>
              <a:rPr lang="th-TH" sz="2400" b="1" u="sng" dirty="0">
                <a:solidFill>
                  <a:schemeClr val="tx1"/>
                </a:solidFill>
                <a:latin typeface="TH SarabunIT๙" panose="020B0500040200020003" pitchFamily="34" charset="-34"/>
                <a:cs typeface="TH SarabunIT๙" panose="020B0500040200020003" pitchFamily="34" charset="-34"/>
              </a:rPr>
              <a:t>ดำเนินการตามกรอบตัวชี้วัดด้านการแพทย์</a:t>
            </a:r>
            <a:r>
              <a:rPr lang="en-US" sz="2400" b="1" u="sng" dirty="0">
                <a:solidFill>
                  <a:schemeClr val="tx1"/>
                </a:solidFill>
                <a:latin typeface="TH SarabunIT๙" panose="020B0500040200020003" pitchFamily="34" charset="-34"/>
                <a:cs typeface="TH SarabunIT๙" panose="020B0500040200020003" pitchFamily="34" charset="-34"/>
              </a:rPr>
              <a:t>  </a:t>
            </a:r>
            <a:r>
              <a:rPr lang="th-TH" sz="2400" b="1" u="sng" dirty="0">
                <a:solidFill>
                  <a:schemeClr val="tx1"/>
                </a:solidFill>
                <a:latin typeface="TH SarabunIT๙" panose="020B0500040200020003" pitchFamily="34" charset="-34"/>
                <a:cs typeface="TH SarabunIT๙" panose="020B0500040200020003" pitchFamily="34" charset="-34"/>
              </a:rPr>
              <a:t>(</a:t>
            </a:r>
            <a:r>
              <a:rPr lang="en-US" sz="2400" b="1" u="sng" dirty="0">
                <a:solidFill>
                  <a:schemeClr val="tx1"/>
                </a:solidFill>
                <a:latin typeface="TH SarabunIT๙" panose="020B0500040200020003" pitchFamily="34" charset="-34"/>
                <a:cs typeface="TH SarabunIT๙" panose="020B0500040200020003" pitchFamily="34" charset="-34"/>
              </a:rPr>
              <a:t>SP</a:t>
            </a:r>
            <a:r>
              <a:rPr lang="th-TH" sz="2400" b="1" u="sng" dirty="0">
                <a:solidFill>
                  <a:schemeClr val="tx1"/>
                </a:solidFill>
                <a:latin typeface="TH SarabunIT๙" panose="020B0500040200020003" pitchFamily="34" charset="-34"/>
                <a:cs typeface="TH SarabunIT๙" panose="020B0500040200020003" pitchFamily="34" charset="-34"/>
              </a:rPr>
              <a:t>) </a:t>
            </a:r>
            <a:r>
              <a:rPr lang="th-TH" sz="2400" b="1" u="sng" dirty="0" smtClean="0">
                <a:solidFill>
                  <a:schemeClr val="tx1"/>
                </a:solidFill>
                <a:latin typeface="TH SarabunIT๙" panose="020B0500040200020003" pitchFamily="34" charset="-34"/>
                <a:cs typeface="TH SarabunIT๙" panose="020B0500040200020003" pitchFamily="34" charset="-34"/>
              </a:rPr>
              <a:t>ทั้ง 19 สาขา   </a:t>
            </a:r>
            <a:r>
              <a:rPr lang="th-TH" sz="2400" b="1" dirty="0" smtClean="0">
                <a:solidFill>
                  <a:srgbClr val="002060"/>
                </a:solidFill>
                <a:latin typeface="TH SarabunIT๙" panose="020B0500040200020003" pitchFamily="34" charset="-34"/>
                <a:cs typeface="TH SarabunIT๙" panose="020B0500040200020003" pitchFamily="34" charset="-34"/>
              </a:rPr>
              <a:t>โดย</a:t>
            </a:r>
            <a:r>
              <a:rPr lang="th-TH" sz="2400" b="1" dirty="0">
                <a:solidFill>
                  <a:srgbClr val="002060"/>
                </a:solidFill>
                <a:latin typeface="TH SarabunIT๙" panose="020B0500040200020003" pitchFamily="34" charset="-34"/>
                <a:cs typeface="TH SarabunIT๙" panose="020B0500040200020003" pitchFamily="34" charset="-34"/>
              </a:rPr>
              <a:t>ใช้งบประมาณจากงบสนับสนุนการดำเนินงานของเขตสุขภาพ </a:t>
            </a:r>
            <a:r>
              <a:rPr lang="th-TH" sz="2400" b="1" dirty="0" smtClean="0">
                <a:solidFill>
                  <a:srgbClr val="002060"/>
                </a:solidFill>
                <a:latin typeface="TH SarabunIT๙" panose="020B0500040200020003" pitchFamily="34" charset="-34"/>
                <a:cs typeface="TH SarabunIT๙" panose="020B0500040200020003" pitchFamily="34" charset="-34"/>
              </a:rPr>
              <a:t/>
            </a:r>
            <a:br>
              <a:rPr lang="th-TH" sz="2400" b="1" dirty="0" smtClean="0">
                <a:solidFill>
                  <a:srgbClr val="002060"/>
                </a:solidFill>
                <a:latin typeface="TH SarabunIT๙" panose="020B0500040200020003" pitchFamily="34" charset="-34"/>
                <a:cs typeface="TH SarabunIT๙" panose="020B0500040200020003" pitchFamily="34" charset="-34"/>
              </a:rPr>
            </a:br>
            <a:r>
              <a:rPr lang="th-TH" sz="2400" b="1" dirty="0" smtClean="0">
                <a:solidFill>
                  <a:srgbClr val="002060"/>
                </a:solidFill>
                <a:latin typeface="TH SarabunIT๙" panose="020B0500040200020003" pitchFamily="34" charset="-34"/>
                <a:cs typeface="TH SarabunIT๙" panose="020B0500040200020003" pitchFamily="34" charset="-34"/>
              </a:rPr>
              <a:t>12 </a:t>
            </a:r>
            <a:r>
              <a:rPr lang="th-TH" sz="2400" b="1" dirty="0">
                <a:solidFill>
                  <a:srgbClr val="002060"/>
                </a:solidFill>
                <a:latin typeface="TH SarabunIT๙" panose="020B0500040200020003" pitchFamily="34" charset="-34"/>
                <a:cs typeface="TH SarabunIT๙" panose="020B0500040200020003" pitchFamily="34" charset="-34"/>
              </a:rPr>
              <a:t>เขตๆละ 5 ล้านบาท ปี 2561 จัดสรรงบประมาณผ่านกองตรวจราชการ</a:t>
            </a:r>
            <a:r>
              <a:rPr lang="en-US" sz="2400" b="1" dirty="0">
                <a:solidFill>
                  <a:srgbClr val="002060"/>
                </a:solidFill>
                <a:latin typeface="TH SarabunIT๙" panose="020B0500040200020003" pitchFamily="34" charset="-34"/>
                <a:cs typeface="TH SarabunIT๙" panose="020B0500040200020003" pitchFamily="34" charset="-34"/>
              </a:rPr>
              <a:t/>
            </a:r>
            <a:br>
              <a:rPr lang="en-US" sz="2400" b="1" dirty="0">
                <a:solidFill>
                  <a:srgbClr val="002060"/>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	โดย</a:t>
            </a:r>
            <a:r>
              <a:rPr lang="th-TH" sz="2400" b="1" dirty="0">
                <a:solidFill>
                  <a:schemeClr val="tx1"/>
                </a:solidFill>
                <a:latin typeface="TH SarabunIT๙" panose="020B0500040200020003" pitchFamily="34" charset="-34"/>
                <a:cs typeface="TH SarabunIT๙" panose="020B0500040200020003" pitchFamily="34" charset="-34"/>
              </a:rPr>
              <a:t>สำนักงานสาธารณสุขจังหวัดดำเนินการแต่งตั้งคณะกรรมการดูแลภาพรวม และคณะทำงานรายสาขา เพื่อดำเนินการจัดทำกรอบ แนวทาง แผนการดำเนินงานรองรับตามพัฒนาตามตัวชี้วัดที่กำหนด พร้อมทั้งติดตามผลการดำเนินงานราย</a:t>
            </a:r>
            <a:r>
              <a:rPr lang="th-TH" sz="2400" b="1" dirty="0" err="1">
                <a:solidFill>
                  <a:schemeClr val="tx1"/>
                </a:solidFill>
                <a:latin typeface="TH SarabunIT๙" panose="020B0500040200020003" pitchFamily="34" charset="-34"/>
                <a:cs typeface="TH SarabunIT๙" panose="020B0500040200020003" pitchFamily="34" charset="-34"/>
              </a:rPr>
              <a:t>ไตรมาส</a:t>
            </a:r>
            <a:r>
              <a:rPr lang="th-TH" sz="2400" b="1" dirty="0">
                <a:solidFill>
                  <a:schemeClr val="tx1"/>
                </a:solidFill>
                <a:latin typeface="TH SarabunIT๙" panose="020B0500040200020003" pitchFamily="34" charset="-34"/>
                <a:cs typeface="TH SarabunIT๙" panose="020B0500040200020003" pitchFamily="34" charset="-34"/>
              </a:rPr>
              <a:t> ปรับปรุงแผนการดำเนินงาน และรายงานผลการดำเนินงานให้เขตสุขภาพ และกระทรวงสาธารณสุขรับทราบราย</a:t>
            </a:r>
            <a:r>
              <a:rPr lang="th-TH" sz="2400" b="1" dirty="0" err="1">
                <a:solidFill>
                  <a:schemeClr val="tx1"/>
                </a:solidFill>
                <a:latin typeface="TH SarabunIT๙" panose="020B0500040200020003" pitchFamily="34" charset="-34"/>
                <a:cs typeface="TH SarabunIT๙" panose="020B0500040200020003" pitchFamily="34" charset="-34"/>
              </a:rPr>
              <a:t>ไตรมาส</a:t>
            </a:r>
            <a:r>
              <a:rPr lang="th-TH" sz="2400" b="1" dirty="0">
                <a:solidFill>
                  <a:schemeClr val="tx1"/>
                </a:solidFill>
                <a:latin typeface="TH SarabunIT๙" panose="020B0500040200020003" pitchFamily="34" charset="-34"/>
                <a:cs typeface="TH SarabunIT๙" panose="020B0500040200020003" pitchFamily="34" charset="-34"/>
              </a:rPr>
              <a:t> พร้อมทั้งมีการติดตามนิเทศงานรองรับเขตสุขภาพในการตรวจราชการของกองตรวจราชการจำนวน 2 ครั้ง/ปี  </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endParaRPr lang="th-TH" sz="2400" b="1" dirty="0">
              <a:solidFill>
                <a:schemeClr val="tx1"/>
              </a:solidFill>
              <a:latin typeface="TH SarabunIT๙" panose="020B0500040200020003" pitchFamily="34" charset="-34"/>
              <a:cs typeface="TH SarabunIT๙" panose="020B0500040200020003" pitchFamily="34" charset="-34"/>
            </a:endParaRPr>
          </a:p>
        </p:txBody>
      </p:sp>
      <p:pic>
        <p:nvPicPr>
          <p:cNvPr id="3" name="รูปภาพ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7603955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266700" y="1490834"/>
            <a:ext cx="11671300" cy="4376566"/>
          </a:xfrm>
          <a:solidFill>
            <a:schemeClr val="accent5">
              <a:lumMod val="20000"/>
              <a:lumOff val="80000"/>
            </a:schemeClr>
          </a:solidFill>
        </p:spPr>
        <p:txBody>
          <a:bodyPr>
            <a:noAutofit/>
          </a:bodyPr>
          <a:lstStyle/>
          <a:p>
            <a:r>
              <a:rPr lang="th-TH" sz="2400" b="1" u="sng" dirty="0">
                <a:solidFill>
                  <a:schemeClr val="tx1"/>
                </a:solidFill>
                <a:latin typeface="TH SarabunIT๙" panose="020B0500040200020003" pitchFamily="34" charset="-34"/>
                <a:cs typeface="TH SarabunIT๙" panose="020B0500040200020003" pitchFamily="34" charset="-34"/>
              </a:rPr>
              <a:t>ดำเนินการกิจกรรม</a:t>
            </a:r>
            <a:r>
              <a:rPr lang="th-TH" sz="2400" b="1" dirty="0">
                <a:solidFill>
                  <a:schemeClr val="tx1"/>
                </a:solidFill>
                <a:latin typeface="TH SarabunIT๙" panose="020B0500040200020003" pitchFamily="34" charset="-34"/>
                <a:cs typeface="TH SarabunIT๙" panose="020B0500040200020003" pitchFamily="34" charset="-34"/>
              </a:rPr>
              <a:t> โครงการ ที่เกี่ยวข้อง สอดคล้องกับบริบทพื้นที่แต่ละเขตสุขภาพ จังหวัด อำเภอ ตำบล </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1</a:t>
            </a:r>
            <a:r>
              <a:rPr lang="th-TH" sz="2400" b="1" dirty="0">
                <a:solidFill>
                  <a:schemeClr val="tx1"/>
                </a:solidFill>
                <a:latin typeface="TH SarabunIT๙" panose="020B0500040200020003" pitchFamily="34" charset="-34"/>
                <a:cs typeface="TH SarabunIT๙" panose="020B0500040200020003" pitchFamily="34" charset="-34"/>
              </a:rPr>
              <a:t>. </a:t>
            </a:r>
            <a:r>
              <a:rPr lang="th-TH" sz="2400" b="1" u="sng" dirty="0">
                <a:solidFill>
                  <a:schemeClr val="accent5"/>
                </a:solidFill>
                <a:latin typeface="TH SarabunIT๙" panose="020B0500040200020003" pitchFamily="34" charset="-34"/>
                <a:cs typeface="TH SarabunIT๙" panose="020B0500040200020003" pitchFamily="34" charset="-34"/>
              </a:rPr>
              <a:t>บริหารจัดการในการพัฒนาระบบบริการสุขภาพ(</a:t>
            </a:r>
            <a:r>
              <a:rPr lang="en-US" sz="2400" b="1" u="sng" dirty="0">
                <a:solidFill>
                  <a:schemeClr val="accent5"/>
                </a:solidFill>
                <a:latin typeface="TH SarabunIT๙" panose="020B0500040200020003" pitchFamily="34" charset="-34"/>
                <a:cs typeface="TH SarabunIT๙" panose="020B0500040200020003" pitchFamily="34" charset="-34"/>
              </a:rPr>
              <a:t>Service Plan</a:t>
            </a:r>
            <a:r>
              <a:rPr lang="th-TH" sz="2400" b="1" u="sng" dirty="0">
                <a:solidFill>
                  <a:schemeClr val="accent5"/>
                </a:solidFill>
                <a:latin typeface="TH SarabunIT๙" panose="020B0500040200020003" pitchFamily="34" charset="-34"/>
                <a:cs typeface="TH SarabunIT๙" panose="020B0500040200020003" pitchFamily="34" charset="-34"/>
              </a:rPr>
              <a:t>) ระดับเขต</a:t>
            </a:r>
            <a:r>
              <a:rPr lang="th-TH" sz="2400" b="1" dirty="0">
                <a:solidFill>
                  <a:schemeClr val="accent5"/>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ส่งเสริม พัฒนาการเพิ่มศักยภาพสถานบริการสุขภาพทุกระดับ ให้มีคุณภาพการบริการเป็นไปตามมาตรฐานที่กำหนด</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2. ติดตาม ประเมินผลการพัฒนาคุณภาพสถานบริการทุกระดับให้มีคุณภาพตามมาตรฐานที่</a:t>
            </a:r>
            <a:r>
              <a:rPr lang="th-TH" sz="2400" b="1" u="sng" dirty="0">
                <a:solidFill>
                  <a:schemeClr val="tx1"/>
                </a:solidFill>
                <a:latin typeface="TH SarabunIT๙" panose="020B0500040200020003" pitchFamily="34" charset="-34"/>
                <a:cs typeface="TH SarabunIT๙" panose="020B0500040200020003" pitchFamily="34" charset="-34"/>
              </a:rPr>
              <a:t>กำหนด</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3. สนับสนุนการพัฒนาบุคลากร เพื่อรองรับการจัดบริการสาธารณสุขในเขตสุขภาพ เป็นค่าใช้จ่ายในการจัดประชุม อบรม สัมมนา และค่าใช้จ่ายในการเดินทางเข้ารับการอบรม สัมมนา ประชุม เพื่อพัฒนาบุคลากรรองรับการดำเนินงานตามกรอบการพัฒนาระบบบริการสุขภาพ (</a:t>
            </a:r>
            <a:r>
              <a:rPr lang="en-US" sz="2400" b="1" dirty="0">
                <a:solidFill>
                  <a:schemeClr val="tx1"/>
                </a:solidFill>
                <a:latin typeface="TH SarabunIT๙" panose="020B0500040200020003" pitchFamily="34" charset="-34"/>
                <a:cs typeface="TH SarabunIT๙" panose="020B0500040200020003" pitchFamily="34" charset="-34"/>
              </a:rPr>
              <a:t>Service Plan</a:t>
            </a:r>
            <a:r>
              <a:rPr lang="th-TH" sz="2400" b="1" dirty="0">
                <a:solidFill>
                  <a:schemeClr val="tx1"/>
                </a:solidFill>
                <a:latin typeface="TH SarabunIT๙" panose="020B0500040200020003" pitchFamily="34" charset="-34"/>
                <a:cs typeface="TH SarabunIT๙" panose="020B0500040200020003" pitchFamily="34" charset="-34"/>
              </a:rPr>
              <a:t>) </a:t>
            </a:r>
            <a:r>
              <a:rPr lang="th-TH" sz="2400" b="1" u="sng" dirty="0">
                <a:solidFill>
                  <a:schemeClr val="tx1"/>
                </a:solidFill>
                <a:latin typeface="TH SarabunIT๙" panose="020B0500040200020003" pitchFamily="34" charset="-34"/>
                <a:cs typeface="TH SarabunIT๙" panose="020B0500040200020003" pitchFamily="34" charset="-34"/>
              </a:rPr>
              <a:t>(ใช้งบเงินอุดหนุนที่จัดสรรให้ระดับเขตในการพัฒนาบุคลากรของเขตรองรับ แผนพัฒนา </a:t>
            </a:r>
            <a:r>
              <a:rPr lang="en-US" sz="2400" b="1" u="sng" dirty="0">
                <a:solidFill>
                  <a:schemeClr val="tx1"/>
                </a:solidFill>
                <a:latin typeface="TH SarabunIT๙" panose="020B0500040200020003" pitchFamily="34" charset="-34"/>
                <a:cs typeface="TH SarabunIT๙" panose="020B0500040200020003" pitchFamily="34" charset="-34"/>
              </a:rPr>
              <a:t>Service Plan</a:t>
            </a:r>
            <a:r>
              <a:rPr lang="th-TH" sz="2400" b="1" u="sng" dirty="0">
                <a:solidFill>
                  <a:schemeClr val="tx1"/>
                </a:solidFill>
                <a:latin typeface="TH SarabunIT๙" panose="020B0500040200020003" pitchFamily="34" charset="-34"/>
                <a:cs typeface="TH SarabunIT๙" panose="020B0500040200020003" pitchFamily="34" charset="-34"/>
              </a:rPr>
              <a:t>)</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4. ศึกษา แลกเปลี่ยนเรียนรู้ นวัตกรรมใหม่ๆ ระบบการขับเคลื่อนในแต่ละเขตบริการสุขภาพ</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5</a:t>
            </a:r>
            <a:r>
              <a:rPr lang="th-TH" sz="2400" b="1" dirty="0">
                <a:solidFill>
                  <a:schemeClr val="tx1"/>
                </a:solidFill>
                <a:latin typeface="TH SarabunIT๙" panose="020B0500040200020003" pitchFamily="34" charset="-34"/>
                <a:cs typeface="TH SarabunIT๙" panose="020B0500040200020003" pitchFamily="34" charset="-34"/>
              </a:rPr>
              <a:t>. พัฒนาระบบการกำกับ ติดตามและประเมินผลการพัฒนา </a:t>
            </a:r>
            <a:r>
              <a:rPr lang="en-US" sz="2400" b="1" dirty="0">
                <a:solidFill>
                  <a:schemeClr val="tx1"/>
                </a:solidFill>
                <a:latin typeface="TH SarabunIT๙" panose="020B0500040200020003" pitchFamily="34" charset="-34"/>
                <a:cs typeface="TH SarabunIT๙" panose="020B0500040200020003" pitchFamily="34" charset="-34"/>
              </a:rPr>
              <a:t>Service Plan</a:t>
            </a:r>
            <a:r>
              <a:rPr lang="th-TH" sz="2400" b="1" dirty="0">
                <a:solidFill>
                  <a:schemeClr val="tx1"/>
                </a:solidFill>
                <a:latin typeface="TH SarabunIT๙" panose="020B0500040200020003" pitchFamily="34" charset="-34"/>
                <a:cs typeface="TH SarabunIT๙" panose="020B0500040200020003" pitchFamily="34" charset="-34"/>
              </a:rPr>
              <a:t> ทุกสาขา (</a:t>
            </a:r>
            <a:r>
              <a:rPr lang="en-US" sz="2400" b="1" dirty="0">
                <a:solidFill>
                  <a:schemeClr val="tx1"/>
                </a:solidFill>
                <a:latin typeface="TH SarabunIT๙" panose="020B0500040200020003" pitchFamily="34" charset="-34"/>
                <a:cs typeface="TH SarabunIT๙" panose="020B0500040200020003" pitchFamily="34" charset="-34"/>
              </a:rPr>
              <a:t>M&amp;E</a:t>
            </a:r>
            <a:r>
              <a:rPr lang="th-TH" sz="2400" b="1" dirty="0">
                <a:solidFill>
                  <a:schemeClr val="tx1"/>
                </a:solidFill>
                <a:latin typeface="TH SarabunIT๙" panose="020B0500040200020003" pitchFamily="34" charset="-34"/>
                <a:cs typeface="TH SarabunIT๙" panose="020B0500040200020003" pitchFamily="34" charset="-34"/>
              </a:rPr>
              <a:t>) ตามตัวชี้วัดที่กระทรวงสาธารณสุขกำหนดเป็นนโยบายในการติดตามประเมินผลการดำเนินงาน  และจัดทำระบบข้อมูลสารสนเทศให้มีประสิทธิภาพเป็นหนึ่งเดียวในระดับเขต เพื่อนำผลข้อมูลเสนอผู้บริหารมาใช้ในการปรับปรุง พัฒนา นโยบายต่อไป </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endParaRPr lang="th-TH" sz="2400" b="1" dirty="0">
              <a:solidFill>
                <a:schemeClr val="tx1"/>
              </a:solidFill>
              <a:latin typeface="TH SarabunIT๙" panose="020B0500040200020003" pitchFamily="34" charset="-34"/>
              <a:cs typeface="TH SarabunIT๙" panose="020B0500040200020003" pitchFamily="34" charset="-34"/>
            </a:endParaRPr>
          </a:p>
        </p:txBody>
      </p:sp>
      <p:pic>
        <p:nvPicPr>
          <p:cNvPr id="4" name="รูปภาพ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33115233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520700" y="1422400"/>
            <a:ext cx="11057466" cy="4457700"/>
          </a:xfrm>
          <a:solidFill>
            <a:schemeClr val="accent1">
              <a:lumMod val="40000"/>
              <a:lumOff val="60000"/>
            </a:schemeClr>
          </a:solidFill>
        </p:spPr>
        <p:txBody>
          <a:bodyPr>
            <a:noAutofit/>
          </a:bodyPr>
          <a:lstStyle/>
          <a:p>
            <a:r>
              <a:rPr lang="th-TH" sz="3200" b="1" dirty="0">
                <a:solidFill>
                  <a:schemeClr val="accent5"/>
                </a:solidFill>
                <a:latin typeface="TH SarabunIT๙" panose="020B0500040200020003" pitchFamily="34" charset="-34"/>
                <a:cs typeface="TH SarabunIT๙" panose="020B0500040200020003" pitchFamily="34" charset="-34"/>
              </a:rPr>
              <a:t>แผนงาน </a:t>
            </a:r>
            <a:r>
              <a:rPr lang="en-US" sz="3200" b="1" dirty="0">
                <a:solidFill>
                  <a:schemeClr val="accent5"/>
                </a:solidFill>
                <a:latin typeface="TH SarabunIT๙" panose="020B0500040200020003" pitchFamily="34" charset="-34"/>
                <a:cs typeface="TH SarabunIT๙" panose="020B0500040200020003" pitchFamily="34" charset="-34"/>
              </a:rPr>
              <a:t>: </a:t>
            </a:r>
            <a:r>
              <a:rPr lang="th-TH" sz="3200" b="1" dirty="0">
                <a:solidFill>
                  <a:schemeClr val="accent5"/>
                </a:solidFill>
                <a:latin typeface="TH SarabunIT๙" panose="020B0500040200020003" pitchFamily="34" charset="-34"/>
                <a:cs typeface="TH SarabunIT๙" panose="020B0500040200020003" pitchFamily="34" charset="-34"/>
              </a:rPr>
              <a:t>แผนงาน</a:t>
            </a:r>
            <a:r>
              <a:rPr lang="th-TH" sz="3200" b="1" dirty="0" err="1">
                <a:solidFill>
                  <a:schemeClr val="accent5"/>
                </a:solidFill>
                <a:latin typeface="TH SarabunIT๙" panose="020B0500040200020003" pitchFamily="34" charset="-34"/>
                <a:cs typeface="TH SarabunIT๙" panose="020B0500040200020003" pitchFamily="34" charset="-34"/>
              </a:rPr>
              <a:t>บูรณา</a:t>
            </a:r>
            <a:r>
              <a:rPr lang="th-TH" sz="3200" b="1" dirty="0">
                <a:solidFill>
                  <a:schemeClr val="accent5"/>
                </a:solidFill>
                <a:latin typeface="TH SarabunIT๙" panose="020B0500040200020003" pitchFamily="34" charset="-34"/>
                <a:cs typeface="TH SarabunIT๙" panose="020B0500040200020003" pitchFamily="34" charset="-34"/>
              </a:rPr>
              <a:t>การพัฒนาศักยภาพตามช่วงวัย</a:t>
            </a:r>
            <a:r>
              <a:rPr lang="en-US" sz="3200" b="1" dirty="0">
                <a:solidFill>
                  <a:schemeClr val="accent5"/>
                </a:solidFill>
                <a:latin typeface="TH SarabunIT๙" panose="020B0500040200020003" pitchFamily="34" charset="-34"/>
                <a:cs typeface="TH SarabunIT๙" panose="020B0500040200020003" pitchFamily="34" charset="-34"/>
              </a:rPr>
              <a:t/>
            </a:r>
            <a:br>
              <a:rPr lang="en-US" sz="3200" b="1" dirty="0">
                <a:solidFill>
                  <a:schemeClr val="accent5"/>
                </a:solidFill>
                <a:latin typeface="TH SarabunIT๙" panose="020B0500040200020003" pitchFamily="34" charset="-34"/>
                <a:cs typeface="TH SarabunIT๙" panose="020B0500040200020003" pitchFamily="34" charset="-34"/>
              </a:rPr>
            </a:br>
            <a:r>
              <a:rPr lang="th-TH" sz="3200" b="1" dirty="0">
                <a:solidFill>
                  <a:schemeClr val="accent5"/>
                </a:solidFill>
                <a:latin typeface="TH SarabunIT๙" panose="020B0500040200020003" pitchFamily="34" charset="-34"/>
                <a:cs typeface="TH SarabunIT๙" panose="020B0500040200020003" pitchFamily="34" charset="-34"/>
              </a:rPr>
              <a:t>โครงการ </a:t>
            </a:r>
            <a:r>
              <a:rPr lang="en-US" sz="3200" b="1" dirty="0">
                <a:solidFill>
                  <a:schemeClr val="accent5"/>
                </a:solidFill>
                <a:latin typeface="TH SarabunIT๙" panose="020B0500040200020003" pitchFamily="34" charset="-34"/>
                <a:cs typeface="TH SarabunIT๙" panose="020B0500040200020003" pitchFamily="34" charset="-34"/>
              </a:rPr>
              <a:t>: </a:t>
            </a:r>
            <a:r>
              <a:rPr lang="th-TH" sz="3200" b="1" dirty="0">
                <a:solidFill>
                  <a:schemeClr val="accent5"/>
                </a:solidFill>
                <a:latin typeface="TH SarabunIT๙" panose="020B0500040200020003" pitchFamily="34" charset="-34"/>
                <a:cs typeface="TH SarabunIT๙" panose="020B0500040200020003" pitchFamily="34" charset="-34"/>
              </a:rPr>
              <a:t>โครงการประชาชนทุกกลุ่มวัยได้รับบริการด้านสุขภาพที่เหมาะสม</a:t>
            </a:r>
            <a:r>
              <a:rPr lang="en-US" sz="3200" b="1" dirty="0">
                <a:solidFill>
                  <a:schemeClr val="accent5"/>
                </a:solidFill>
                <a:latin typeface="TH SarabunIT๙" panose="020B0500040200020003" pitchFamily="34" charset="-34"/>
                <a:cs typeface="TH SarabunIT๙" panose="020B0500040200020003" pitchFamily="34" charset="-34"/>
              </a:rPr>
              <a:t/>
            </a:r>
            <a:br>
              <a:rPr lang="en-US" sz="3200" b="1" dirty="0">
                <a:solidFill>
                  <a:schemeClr val="accent5"/>
                </a:solidFill>
                <a:latin typeface="TH SarabunIT๙" panose="020B0500040200020003" pitchFamily="34" charset="-34"/>
                <a:cs typeface="TH SarabunIT๙" panose="020B0500040200020003" pitchFamily="34" charset="-34"/>
              </a:rPr>
            </a:br>
            <a:r>
              <a:rPr lang="th-TH" sz="3200" b="1" dirty="0" smtClean="0">
                <a:solidFill>
                  <a:srgbClr val="002060"/>
                </a:solidFill>
                <a:latin typeface="TH SarabunIT๙" panose="020B0500040200020003" pitchFamily="34" charset="-34"/>
                <a:cs typeface="TH SarabunIT๙" panose="020B0500040200020003" pitchFamily="34" charset="-34"/>
              </a:rPr>
              <a:t>		</a:t>
            </a:r>
            <a:r>
              <a:rPr lang="th-TH" sz="2800" b="1" dirty="0" smtClean="0">
                <a:solidFill>
                  <a:schemeClr val="tx1"/>
                </a:solidFill>
                <a:latin typeface="TH SarabunIT๙" panose="020B0500040200020003" pitchFamily="34" charset="-34"/>
                <a:cs typeface="TH SarabunIT๙" panose="020B0500040200020003" pitchFamily="34" charset="-34"/>
              </a:rPr>
              <a:t>เป็น</a:t>
            </a:r>
            <a:r>
              <a:rPr lang="th-TH" sz="2800" b="1" dirty="0">
                <a:solidFill>
                  <a:schemeClr val="tx1"/>
                </a:solidFill>
                <a:latin typeface="TH SarabunIT๙" panose="020B0500040200020003" pitchFamily="34" charset="-34"/>
                <a:cs typeface="TH SarabunIT๙" panose="020B0500040200020003" pitchFamily="34" charset="-34"/>
              </a:rPr>
              <a:t>แผนงาน</a:t>
            </a:r>
            <a:r>
              <a:rPr lang="th-TH" sz="2800" b="1" dirty="0" err="1">
                <a:solidFill>
                  <a:schemeClr val="tx1"/>
                </a:solidFill>
                <a:latin typeface="TH SarabunIT๙" panose="020B0500040200020003" pitchFamily="34" charset="-34"/>
                <a:cs typeface="TH SarabunIT๙" panose="020B0500040200020003" pitchFamily="34" charset="-34"/>
              </a:rPr>
              <a:t>บูรณา</a:t>
            </a:r>
            <a:r>
              <a:rPr lang="th-TH" sz="2800" b="1" dirty="0">
                <a:solidFill>
                  <a:schemeClr val="tx1"/>
                </a:solidFill>
                <a:latin typeface="TH SarabunIT๙" panose="020B0500040200020003" pitchFamily="34" charset="-34"/>
                <a:cs typeface="TH SarabunIT๙" panose="020B0500040200020003" pitchFamily="34" charset="-34"/>
              </a:rPr>
              <a:t>การการพัฒนาศักยภาพคนตามช่วงวัยของรัฐบาล   เพื่อให้คนไทยทุกช่วงวัยได้รับการพัฒนาศักยภาพ มีความมั่นคงในชีวิต และมีครอบครัวที่เข้มแข็ง อบอุ่น  โดยส่งเสริมการเลี้ยงดูเด็กแรกเกิด/ปฐมวัยให้เหมาะสมกับพัฒนาการ รวมทั้งเพิ่มคุณภาพมาตรฐานและความปลอดภัยในศูนย์พัฒนาการเด็กเล็ก ส่งเสริมเด็กวัยเรียนกลุ่มเสี่ยงให้สามารถจบการศึกษาภาคบังคับและมีโอกาสศึกษาต่อในระดับที่สูงขึ้น ส่งเสริมเด็กวัยรุ่น/นักศึกษาให้มีทักษะชีวิตและทักษะการทำงาน มีภูมิคุ้มกันพร้อมสู่การเป็นผู้ใหญ่ที่มีคุณภาพและเข้าสู่ตลาดแรงงาน รวมทั้งพัฒนาศักยภาพแรงงานคนพิการ สนับสนุนแรงงานนอกระบบเข้าสู่ความคุ้มครองภายใต้ กฎหมายประกันสังคม ตลอดจนเสริมสร้างความอบอุ่นในครอบครัว และความมั่นคงในชีวิตผู้สูงอายุ</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endParaRPr lang="th-TH" sz="3200" b="1" dirty="0">
              <a:solidFill>
                <a:schemeClr val="tx1"/>
              </a:solidFill>
              <a:latin typeface="TH SarabunIT๙" panose="020B0500040200020003" pitchFamily="34" charset="-34"/>
              <a:cs typeface="TH SarabunIT๙" panose="020B0500040200020003" pitchFamily="34" charset="-34"/>
            </a:endParaRPr>
          </a:p>
        </p:txBody>
      </p:sp>
      <p:pic>
        <p:nvPicPr>
          <p:cNvPr id="4" name="รูปภาพ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11269955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203200" y="965200"/>
            <a:ext cx="11760200" cy="5626100"/>
          </a:xfrm>
          <a:solidFill>
            <a:schemeClr val="accent6">
              <a:lumMod val="60000"/>
              <a:lumOff val="40000"/>
            </a:schemeClr>
          </a:solidFill>
        </p:spPr>
        <p:txBody>
          <a:bodyPr>
            <a:noAutofit/>
          </a:bodyPr>
          <a:lstStyle/>
          <a:p>
            <a:r>
              <a:rPr lang="th-TH" sz="2600" b="1" u="sng" dirty="0">
                <a:solidFill>
                  <a:schemeClr val="tx1"/>
                </a:solidFill>
                <a:latin typeface="TH SarabunIT๙" panose="020B0500040200020003" pitchFamily="34" charset="-34"/>
                <a:cs typeface="TH SarabunIT๙" panose="020B0500040200020003" pitchFamily="34" charset="-34"/>
              </a:rPr>
              <a:t>ตัวชี้วัด</a:t>
            </a:r>
            <a:r>
              <a:rPr lang="th-TH" sz="2600" b="1" dirty="0">
                <a:solidFill>
                  <a:schemeClr val="tx1"/>
                </a:solidFill>
                <a:latin typeface="TH SarabunIT๙" panose="020B0500040200020003" pitchFamily="34" charset="-34"/>
                <a:cs typeface="TH SarabunIT๙" panose="020B0500040200020003" pitchFamily="34" charset="-34"/>
              </a:rPr>
              <a:t> (สำนักงบประมาณ ตาม </a:t>
            </a:r>
            <a:r>
              <a:rPr lang="th-TH" sz="2600" b="1" dirty="0" err="1">
                <a:solidFill>
                  <a:schemeClr val="tx1"/>
                </a:solidFill>
                <a:latin typeface="TH SarabunIT๙" panose="020B0500040200020003" pitchFamily="34" charset="-34"/>
                <a:cs typeface="TH SarabunIT๙" panose="020B0500040200020003" pitchFamily="34" charset="-34"/>
              </a:rPr>
              <a:t>พรบ</a:t>
            </a:r>
            <a:r>
              <a:rPr lang="th-TH" sz="2600" b="1" dirty="0">
                <a:solidFill>
                  <a:schemeClr val="tx1"/>
                </a:solidFill>
                <a:latin typeface="TH SarabunIT๙" panose="020B0500040200020003" pitchFamily="34" charset="-34"/>
                <a:cs typeface="TH SarabunIT๙" panose="020B0500040200020003" pitchFamily="34" charset="-34"/>
              </a:rPr>
              <a:t>. งบประมาณประจำปี 2561) </a:t>
            </a:r>
            <a:r>
              <a:rPr lang="en-US" sz="2600" b="1" dirty="0">
                <a:solidFill>
                  <a:schemeClr val="tx1"/>
                </a:solidFill>
                <a:latin typeface="TH SarabunIT๙" panose="020B0500040200020003" pitchFamily="34" charset="-34"/>
                <a:cs typeface="TH SarabunIT๙" panose="020B0500040200020003" pitchFamily="34" charset="-34"/>
              </a:rPr>
              <a:t/>
            </a:r>
            <a:br>
              <a:rPr lang="en-US" sz="2600" b="1" dirty="0">
                <a:solidFill>
                  <a:schemeClr val="tx1"/>
                </a:solidFill>
                <a:latin typeface="TH SarabunIT๙" panose="020B0500040200020003" pitchFamily="34" charset="-34"/>
                <a:cs typeface="TH SarabunIT๙" panose="020B0500040200020003" pitchFamily="34" charset="-34"/>
              </a:rPr>
            </a:br>
            <a:r>
              <a:rPr lang="th-TH" sz="2600" b="1" dirty="0">
                <a:solidFill>
                  <a:schemeClr val="tx1"/>
                </a:solidFill>
                <a:latin typeface="TH SarabunIT๙" panose="020B0500040200020003" pitchFamily="34" charset="-34"/>
                <a:cs typeface="TH SarabunIT๙" panose="020B0500040200020003" pitchFamily="34" charset="-34"/>
              </a:rPr>
              <a:t>เป้าหมาย </a:t>
            </a:r>
            <a:r>
              <a:rPr lang="en-US" sz="2600" b="1" dirty="0">
                <a:solidFill>
                  <a:schemeClr val="tx1"/>
                </a:solidFill>
                <a:latin typeface="TH SarabunIT๙" panose="020B0500040200020003" pitchFamily="34" charset="-34"/>
                <a:cs typeface="TH SarabunIT๙" panose="020B0500040200020003" pitchFamily="34" charset="-34"/>
              </a:rPr>
              <a:t>: </a:t>
            </a:r>
            <a:r>
              <a:rPr lang="th-TH" sz="2600" b="1" dirty="0">
                <a:solidFill>
                  <a:schemeClr val="tx1"/>
                </a:solidFill>
                <a:latin typeface="TH SarabunIT๙" panose="020B0500040200020003" pitchFamily="34" charset="-34"/>
                <a:cs typeface="TH SarabunIT๙" panose="020B0500040200020003" pitchFamily="34" charset="-34"/>
              </a:rPr>
              <a:t> ประชาชนกลุ่มกลุ่มสตรีและเด็กปฐมวัย (0-5 ปี) ได้รับการพัฒนาคุณภาพชีวิต</a:t>
            </a:r>
            <a:r>
              <a:rPr lang="en-US" sz="2600" b="1" dirty="0">
                <a:solidFill>
                  <a:schemeClr val="tx1"/>
                </a:solidFill>
                <a:latin typeface="TH SarabunIT๙" panose="020B0500040200020003" pitchFamily="34" charset="-34"/>
                <a:cs typeface="TH SarabunIT๙" panose="020B0500040200020003" pitchFamily="34" charset="-34"/>
              </a:rPr>
              <a:t/>
            </a:r>
            <a:br>
              <a:rPr lang="en-US" sz="2600" b="1" dirty="0">
                <a:solidFill>
                  <a:schemeClr val="tx1"/>
                </a:solidFill>
                <a:latin typeface="TH SarabunIT๙" panose="020B0500040200020003" pitchFamily="34" charset="-34"/>
                <a:cs typeface="TH SarabunIT๙" panose="020B0500040200020003" pitchFamily="34" charset="-34"/>
              </a:rPr>
            </a:br>
            <a:r>
              <a:rPr lang="th-TH" sz="2600" b="1" dirty="0">
                <a:solidFill>
                  <a:schemeClr val="tx1"/>
                </a:solidFill>
                <a:latin typeface="TH SarabunIT๙" panose="020B0500040200020003" pitchFamily="34" charset="-34"/>
                <a:cs typeface="TH SarabunIT๙" panose="020B0500040200020003" pitchFamily="34" charset="-34"/>
              </a:rPr>
              <a:t>ตัวชี้วัด</a:t>
            </a:r>
            <a:r>
              <a:rPr lang="en-US" sz="2600" b="1" dirty="0">
                <a:solidFill>
                  <a:schemeClr val="tx1"/>
                </a:solidFill>
                <a:latin typeface="TH SarabunIT๙" panose="020B0500040200020003" pitchFamily="34" charset="-34"/>
                <a:cs typeface="TH SarabunIT๙" panose="020B0500040200020003" pitchFamily="34" charset="-34"/>
              </a:rPr>
              <a:t> :   1.  </a:t>
            </a:r>
            <a:r>
              <a:rPr lang="th-TH" sz="2600" b="1" dirty="0">
                <a:solidFill>
                  <a:schemeClr val="tx1"/>
                </a:solidFill>
                <a:latin typeface="TH SarabunIT๙" panose="020B0500040200020003" pitchFamily="34" charset="-34"/>
                <a:cs typeface="TH SarabunIT๙" panose="020B0500040200020003" pitchFamily="34" charset="-34"/>
              </a:rPr>
              <a:t>อัตราส่วนมารดาตาย ไม่เกิน 15 ต่อการเกิดมีชีพแสนคน</a:t>
            </a:r>
            <a:r>
              <a:rPr lang="en-US" sz="2600" b="1" dirty="0">
                <a:solidFill>
                  <a:schemeClr val="tx1"/>
                </a:solidFill>
                <a:latin typeface="TH SarabunIT๙" panose="020B0500040200020003" pitchFamily="34" charset="-34"/>
                <a:cs typeface="TH SarabunIT๙" panose="020B0500040200020003" pitchFamily="34" charset="-34"/>
              </a:rPr>
              <a:t/>
            </a:r>
            <a:br>
              <a:rPr lang="en-US" sz="2600" b="1" dirty="0">
                <a:solidFill>
                  <a:schemeClr val="tx1"/>
                </a:solidFill>
                <a:latin typeface="TH SarabunIT๙" panose="020B0500040200020003" pitchFamily="34" charset="-34"/>
                <a:cs typeface="TH SarabunIT๙" panose="020B0500040200020003" pitchFamily="34" charset="-34"/>
              </a:rPr>
            </a:br>
            <a:r>
              <a:rPr lang="th-TH" sz="2600" b="1" dirty="0">
                <a:solidFill>
                  <a:schemeClr val="tx1"/>
                </a:solidFill>
                <a:latin typeface="TH SarabunIT๙" panose="020B0500040200020003" pitchFamily="34" charset="-34"/>
                <a:cs typeface="TH SarabunIT๙" panose="020B0500040200020003" pitchFamily="34" charset="-34"/>
              </a:rPr>
              <a:t>   </a:t>
            </a:r>
            <a:r>
              <a:rPr lang="th-TH" sz="2600" b="1" dirty="0" smtClean="0">
                <a:solidFill>
                  <a:schemeClr val="tx1"/>
                </a:solidFill>
                <a:latin typeface="TH SarabunIT๙" panose="020B0500040200020003" pitchFamily="34" charset="-34"/>
                <a:cs typeface="TH SarabunIT๙" panose="020B0500040200020003" pitchFamily="34" charset="-34"/>
              </a:rPr>
              <a:t>           </a:t>
            </a:r>
            <a:r>
              <a:rPr lang="th-TH" sz="2600" b="1" dirty="0">
                <a:solidFill>
                  <a:schemeClr val="tx1"/>
                </a:solidFill>
                <a:latin typeface="TH SarabunIT๙" panose="020B0500040200020003" pitchFamily="34" charset="-34"/>
                <a:cs typeface="TH SarabunIT๙" panose="020B0500040200020003" pitchFamily="34" charset="-34"/>
              </a:rPr>
              <a:t>2.  เด็ก </a:t>
            </a:r>
            <a:r>
              <a:rPr lang="th-TH" sz="2600" b="1" dirty="0" smtClean="0">
                <a:solidFill>
                  <a:schemeClr val="tx1"/>
                </a:solidFill>
                <a:latin typeface="TH SarabunIT๙" panose="020B0500040200020003" pitchFamily="34" charset="-34"/>
                <a:cs typeface="TH SarabunIT๙" panose="020B0500040200020003" pitchFamily="34" charset="-34"/>
              </a:rPr>
              <a:t>0- 5 </a:t>
            </a:r>
            <a:r>
              <a:rPr lang="th-TH" sz="2600" b="1" dirty="0">
                <a:solidFill>
                  <a:schemeClr val="tx1"/>
                </a:solidFill>
                <a:latin typeface="TH SarabunIT๙" panose="020B0500040200020003" pitchFamily="34" charset="-34"/>
                <a:cs typeface="TH SarabunIT๙" panose="020B0500040200020003" pitchFamily="34" charset="-34"/>
              </a:rPr>
              <a:t>ปี พัฒนาการสมวัยไม่น้อยกว่าร้อยละ 85</a:t>
            </a:r>
            <a:r>
              <a:rPr lang="en-US" sz="2600" b="1" dirty="0">
                <a:solidFill>
                  <a:schemeClr val="tx1"/>
                </a:solidFill>
                <a:latin typeface="TH SarabunIT๙" panose="020B0500040200020003" pitchFamily="34" charset="-34"/>
                <a:cs typeface="TH SarabunIT๙" panose="020B0500040200020003" pitchFamily="34" charset="-34"/>
              </a:rPr>
              <a:t/>
            </a:r>
            <a:br>
              <a:rPr lang="en-US" sz="2600" b="1" dirty="0">
                <a:solidFill>
                  <a:schemeClr val="tx1"/>
                </a:solidFill>
                <a:latin typeface="TH SarabunIT๙" panose="020B0500040200020003" pitchFamily="34" charset="-34"/>
                <a:cs typeface="TH SarabunIT๙" panose="020B0500040200020003" pitchFamily="34" charset="-34"/>
              </a:rPr>
            </a:br>
            <a:r>
              <a:rPr lang="th-TH" sz="2600" b="1" u="sng" dirty="0">
                <a:solidFill>
                  <a:schemeClr val="tx1"/>
                </a:solidFill>
                <a:latin typeface="TH SarabunIT๙" panose="020B0500040200020003" pitchFamily="34" charset="-34"/>
                <a:cs typeface="TH SarabunIT๙" panose="020B0500040200020003" pitchFamily="34" charset="-34"/>
              </a:rPr>
              <a:t>ดำเนินการกิจกรรม</a:t>
            </a:r>
            <a:r>
              <a:rPr lang="th-TH" sz="2600" b="1" dirty="0">
                <a:solidFill>
                  <a:schemeClr val="tx1"/>
                </a:solidFill>
                <a:latin typeface="TH SarabunIT๙" panose="020B0500040200020003" pitchFamily="34" charset="-34"/>
                <a:cs typeface="TH SarabunIT๙" panose="020B0500040200020003" pitchFamily="34" charset="-34"/>
              </a:rPr>
              <a:t>  โครงการ ที่เกี่ยวข้อง สอดคล้องกับบริบทพื้นที่แต่ละเขตสุขภาพ จังหวัด อำเภอ ตำบล ดังนี้</a:t>
            </a:r>
            <a:r>
              <a:rPr lang="en-US" sz="2600" b="1" dirty="0">
                <a:solidFill>
                  <a:schemeClr val="tx1"/>
                </a:solidFill>
                <a:latin typeface="TH SarabunIT๙" panose="020B0500040200020003" pitchFamily="34" charset="-34"/>
                <a:cs typeface="TH SarabunIT๙" panose="020B0500040200020003" pitchFamily="34" charset="-34"/>
              </a:rPr>
              <a:t/>
            </a:r>
            <a:br>
              <a:rPr lang="en-US" sz="2600" b="1" dirty="0">
                <a:solidFill>
                  <a:schemeClr val="tx1"/>
                </a:solidFill>
                <a:latin typeface="TH SarabunIT๙" panose="020B0500040200020003" pitchFamily="34" charset="-34"/>
                <a:cs typeface="TH SarabunIT๙" panose="020B0500040200020003" pitchFamily="34" charset="-34"/>
              </a:rPr>
            </a:br>
            <a:r>
              <a:rPr lang="en-US" sz="2600" b="1" dirty="0">
                <a:solidFill>
                  <a:schemeClr val="tx1"/>
                </a:solidFill>
                <a:latin typeface="TH SarabunIT๙" panose="020B0500040200020003" pitchFamily="34" charset="-34"/>
                <a:cs typeface="TH SarabunIT๙" panose="020B0500040200020003" pitchFamily="34" charset="-34"/>
              </a:rPr>
              <a:t>          1</a:t>
            </a:r>
            <a:r>
              <a:rPr lang="th-TH" sz="2600" b="1" dirty="0">
                <a:solidFill>
                  <a:schemeClr val="tx1"/>
                </a:solidFill>
                <a:latin typeface="TH SarabunIT๙" panose="020B0500040200020003" pitchFamily="34" charset="-34"/>
                <a:cs typeface="TH SarabunIT๙" panose="020B0500040200020003" pitchFamily="34" charset="-34"/>
              </a:rPr>
              <a:t>) พัฒนาระบบคลินิกกระตุ้นพัฒนาการ ใน รพศ. </a:t>
            </a:r>
            <a:r>
              <a:rPr lang="th-TH" sz="2600" b="1" dirty="0" err="1">
                <a:solidFill>
                  <a:schemeClr val="tx1"/>
                </a:solidFill>
                <a:latin typeface="TH SarabunIT๙" panose="020B0500040200020003" pitchFamily="34" charset="-34"/>
                <a:cs typeface="TH SarabunIT๙" panose="020B0500040200020003" pitchFamily="34" charset="-34"/>
              </a:rPr>
              <a:t>รพท</a:t>
            </a:r>
            <a:r>
              <a:rPr lang="th-TH" sz="2600" b="1" dirty="0">
                <a:solidFill>
                  <a:schemeClr val="tx1"/>
                </a:solidFill>
                <a:latin typeface="TH SarabunIT๙" panose="020B0500040200020003" pitchFamily="34" charset="-34"/>
                <a:cs typeface="TH SarabunIT๙" panose="020B0500040200020003" pitchFamily="34" charset="-34"/>
              </a:rPr>
              <a:t>. </a:t>
            </a:r>
            <a:r>
              <a:rPr lang="th-TH" sz="2600" b="1" dirty="0" err="1">
                <a:solidFill>
                  <a:schemeClr val="tx1"/>
                </a:solidFill>
                <a:latin typeface="TH SarabunIT๙" panose="020B0500040200020003" pitchFamily="34" charset="-34"/>
                <a:cs typeface="TH SarabunIT๙" panose="020B0500040200020003" pitchFamily="34" charset="-34"/>
              </a:rPr>
              <a:t>รพช</a:t>
            </a:r>
            <a:r>
              <a:rPr lang="th-TH" sz="2600" b="1" dirty="0">
                <a:solidFill>
                  <a:schemeClr val="tx1"/>
                </a:solidFill>
                <a:latin typeface="TH SarabunIT๙" panose="020B0500040200020003" pitchFamily="34" charset="-34"/>
                <a:cs typeface="TH SarabunIT๙" panose="020B0500040200020003" pitchFamily="34" charset="-34"/>
              </a:rPr>
              <a:t>. ในการดูแลเด็กกลุ่มเสี่ยง ส่วนในเด็กปกติให้มีการเตรียมความพร้อม และเสริมสร้างอีคิว</a:t>
            </a:r>
            <a:r>
              <a:rPr lang="en-US" sz="2600" b="1" dirty="0">
                <a:solidFill>
                  <a:schemeClr val="tx1"/>
                </a:solidFill>
                <a:latin typeface="TH SarabunIT๙" panose="020B0500040200020003" pitchFamily="34" charset="-34"/>
                <a:cs typeface="TH SarabunIT๙" panose="020B0500040200020003" pitchFamily="34" charset="-34"/>
              </a:rPr>
              <a:t/>
            </a:r>
            <a:br>
              <a:rPr lang="en-US" sz="2600" b="1" dirty="0">
                <a:solidFill>
                  <a:schemeClr val="tx1"/>
                </a:solidFill>
                <a:latin typeface="TH SarabunIT๙" panose="020B0500040200020003" pitchFamily="34" charset="-34"/>
                <a:cs typeface="TH SarabunIT๙" panose="020B0500040200020003" pitchFamily="34" charset="-34"/>
              </a:rPr>
            </a:br>
            <a:r>
              <a:rPr lang="th-TH" sz="2600" b="1" dirty="0" smtClean="0">
                <a:solidFill>
                  <a:schemeClr val="tx1"/>
                </a:solidFill>
                <a:latin typeface="TH SarabunIT๙" panose="020B0500040200020003" pitchFamily="34" charset="-34"/>
                <a:cs typeface="TH SarabunIT๙" panose="020B0500040200020003" pitchFamily="34" charset="-34"/>
              </a:rPr>
              <a:t>		2) พัฒนา</a:t>
            </a:r>
            <a:r>
              <a:rPr lang="th-TH" sz="2600" b="1" dirty="0">
                <a:solidFill>
                  <a:schemeClr val="tx1"/>
                </a:solidFill>
                <a:latin typeface="TH SarabunIT๙" panose="020B0500040200020003" pitchFamily="34" charset="-34"/>
                <a:cs typeface="TH SarabunIT๙" panose="020B0500040200020003" pitchFamily="34" charset="-34"/>
              </a:rPr>
              <a:t>ระบบสร้างเสริมสุขภาพในกลุ่มสตรีตั้งครรภ์และเด็กปฐมวัย การคัดกรองและจัดการความเสี่ยงของการตั้งครรภ์ </a:t>
            </a:r>
            <a:r>
              <a:rPr lang="th-TH" sz="2600" b="1" dirty="0" smtClean="0">
                <a:solidFill>
                  <a:schemeClr val="tx1"/>
                </a:solidFill>
                <a:latin typeface="TH SarabunIT๙" panose="020B0500040200020003" pitchFamily="34" charset="-34"/>
                <a:cs typeface="TH SarabunIT๙" panose="020B0500040200020003" pitchFamily="34" charset="-34"/>
              </a:rPr>
              <a:t>ส่งเสริม</a:t>
            </a:r>
            <a:r>
              <a:rPr lang="th-TH" sz="2600" b="1" dirty="0">
                <a:solidFill>
                  <a:schemeClr val="tx1"/>
                </a:solidFill>
                <a:latin typeface="TH SarabunIT๙" panose="020B0500040200020003" pitchFamily="34" charset="-34"/>
                <a:cs typeface="TH SarabunIT๙" panose="020B0500040200020003" pitchFamily="34" charset="-34"/>
              </a:rPr>
              <a:t>การให้บริการเด็กปฐมวัย </a:t>
            </a:r>
            <a:r>
              <a:rPr lang="en-US" sz="2600" b="1" dirty="0">
                <a:solidFill>
                  <a:schemeClr val="tx1"/>
                </a:solidFill>
                <a:latin typeface="TH SarabunIT๙" panose="020B0500040200020003" pitchFamily="34" charset="-34"/>
                <a:cs typeface="TH SarabunIT๙" panose="020B0500040200020003" pitchFamily="34" charset="-34"/>
              </a:rPr>
              <a:t>4</a:t>
            </a:r>
            <a:r>
              <a:rPr lang="th-TH" sz="2600" b="1" dirty="0">
                <a:solidFill>
                  <a:schemeClr val="tx1"/>
                </a:solidFill>
                <a:latin typeface="TH SarabunIT๙" panose="020B0500040200020003" pitchFamily="34" charset="-34"/>
                <a:cs typeface="TH SarabunIT๙" panose="020B0500040200020003" pitchFamily="34" charset="-34"/>
              </a:rPr>
              <a:t> ด้าน (ทันตก</a:t>
            </a:r>
            <a:r>
              <a:rPr lang="th-TH" sz="2600" b="1" dirty="0" err="1">
                <a:solidFill>
                  <a:schemeClr val="tx1"/>
                </a:solidFill>
                <a:latin typeface="TH SarabunIT๙" panose="020B0500040200020003" pitchFamily="34" charset="-34"/>
                <a:cs typeface="TH SarabunIT๙" panose="020B0500040200020003" pitchFamily="34" charset="-34"/>
              </a:rPr>
              <a:t>รรม</a:t>
            </a:r>
            <a:r>
              <a:rPr lang="th-TH" sz="2600" b="1" dirty="0">
                <a:solidFill>
                  <a:schemeClr val="tx1"/>
                </a:solidFill>
                <a:latin typeface="TH SarabunIT๙" panose="020B0500040200020003" pitchFamily="34" charset="-34"/>
                <a:cs typeface="TH SarabunIT๙" panose="020B0500040200020003" pitchFamily="34" charset="-34"/>
              </a:rPr>
              <a:t> นมแม่ พัฒนาการ การเจริญเติบโต</a:t>
            </a:r>
            <a:r>
              <a:rPr lang="en-US" sz="2600" b="1" dirty="0">
                <a:solidFill>
                  <a:schemeClr val="tx1"/>
                </a:solidFill>
                <a:latin typeface="TH SarabunIT๙" panose="020B0500040200020003" pitchFamily="34" charset="-34"/>
                <a:cs typeface="TH SarabunIT๙" panose="020B0500040200020003" pitchFamily="34" charset="-34"/>
              </a:rPr>
              <a:t>/</a:t>
            </a:r>
            <a:r>
              <a:rPr lang="th-TH" sz="2600" b="1" dirty="0">
                <a:solidFill>
                  <a:schemeClr val="tx1"/>
                </a:solidFill>
                <a:latin typeface="TH SarabunIT๙" panose="020B0500040200020003" pitchFamily="34" charset="-34"/>
                <a:cs typeface="TH SarabunIT๙" panose="020B0500040200020003" pitchFamily="34" charset="-34"/>
              </a:rPr>
              <a:t>วัคซีน) และส่งเสริมวิธีการคัดกรองพัฒนาการล่าช้า</a:t>
            </a:r>
            <a:r>
              <a:rPr lang="en-US" sz="2600" b="1" dirty="0">
                <a:solidFill>
                  <a:schemeClr val="tx1"/>
                </a:solidFill>
                <a:latin typeface="TH SarabunIT๙" panose="020B0500040200020003" pitchFamily="34" charset="-34"/>
                <a:cs typeface="TH SarabunIT๙" panose="020B0500040200020003" pitchFamily="34" charset="-34"/>
              </a:rPr>
              <a:t/>
            </a:r>
            <a:br>
              <a:rPr lang="en-US" sz="2600" b="1" dirty="0">
                <a:solidFill>
                  <a:schemeClr val="tx1"/>
                </a:solidFill>
                <a:latin typeface="TH SarabunIT๙" panose="020B0500040200020003" pitchFamily="34" charset="-34"/>
                <a:cs typeface="TH SarabunIT๙" panose="020B0500040200020003" pitchFamily="34" charset="-34"/>
              </a:rPr>
            </a:br>
            <a:r>
              <a:rPr lang="th-TH" sz="2600" b="1" dirty="0" smtClean="0">
                <a:solidFill>
                  <a:schemeClr val="tx1"/>
                </a:solidFill>
                <a:latin typeface="TH SarabunIT๙" panose="020B0500040200020003" pitchFamily="34" charset="-34"/>
                <a:cs typeface="TH SarabunIT๙" panose="020B0500040200020003" pitchFamily="34" charset="-34"/>
              </a:rPr>
              <a:t>		3) จัดระบบ</a:t>
            </a:r>
            <a:r>
              <a:rPr lang="th-TH" sz="2600" b="1" dirty="0">
                <a:solidFill>
                  <a:schemeClr val="tx1"/>
                </a:solidFill>
                <a:latin typeface="TH SarabunIT๙" panose="020B0500040200020003" pitchFamily="34" charset="-34"/>
                <a:cs typeface="TH SarabunIT๙" panose="020B0500040200020003" pitchFamily="34" charset="-34"/>
              </a:rPr>
              <a:t>บริการคุณภาพและเข้าถึงบริการครอบคลุม</a:t>
            </a:r>
            <a:r>
              <a:rPr lang="en-US" sz="2600" b="1" dirty="0">
                <a:solidFill>
                  <a:schemeClr val="tx1"/>
                </a:solidFill>
                <a:latin typeface="TH SarabunIT๙" panose="020B0500040200020003" pitchFamily="34" charset="-34"/>
                <a:cs typeface="TH SarabunIT๙" panose="020B0500040200020003" pitchFamily="34" charset="-34"/>
              </a:rPr>
              <a:t> ANC &amp; LR &amp; WCC</a:t>
            </a:r>
            <a:br>
              <a:rPr lang="en-US" sz="2600" b="1" dirty="0">
                <a:solidFill>
                  <a:schemeClr val="tx1"/>
                </a:solidFill>
                <a:latin typeface="TH SarabunIT๙" panose="020B0500040200020003" pitchFamily="34" charset="-34"/>
                <a:cs typeface="TH SarabunIT๙" panose="020B0500040200020003" pitchFamily="34" charset="-34"/>
              </a:rPr>
            </a:br>
            <a:r>
              <a:rPr lang="th-TH" sz="2600" b="1" dirty="0" smtClean="0">
                <a:solidFill>
                  <a:schemeClr val="tx1"/>
                </a:solidFill>
                <a:latin typeface="TH SarabunIT๙" panose="020B0500040200020003" pitchFamily="34" charset="-34"/>
                <a:cs typeface="TH SarabunIT๙" panose="020B0500040200020003" pitchFamily="34" charset="-34"/>
              </a:rPr>
              <a:t>		4) สร้าง</a:t>
            </a:r>
            <a:r>
              <a:rPr lang="th-TH" sz="2600" b="1" dirty="0">
                <a:solidFill>
                  <a:schemeClr val="tx1"/>
                </a:solidFill>
                <a:latin typeface="TH SarabunIT๙" panose="020B0500040200020003" pitchFamily="34" charset="-34"/>
                <a:cs typeface="TH SarabunIT๙" panose="020B0500040200020003" pitchFamily="34" charset="-34"/>
              </a:rPr>
              <a:t>การมีส่วนร่วมท้องถิ่นต่อการพัฒนาเด็กองค์รวม (ตำบลนมแม่ฯ) ศูนย์เด็กเล็กคุณภาพ</a:t>
            </a:r>
            <a:r>
              <a:rPr lang="en-US" sz="2600" b="1" dirty="0">
                <a:solidFill>
                  <a:schemeClr val="tx1"/>
                </a:solidFill>
                <a:latin typeface="TH SarabunIT๙" panose="020B0500040200020003" pitchFamily="34" charset="-34"/>
                <a:cs typeface="TH SarabunIT๙" panose="020B0500040200020003" pitchFamily="34" charset="-34"/>
              </a:rPr>
              <a:t/>
            </a:r>
            <a:br>
              <a:rPr lang="en-US" sz="2600" b="1" dirty="0">
                <a:solidFill>
                  <a:schemeClr val="tx1"/>
                </a:solidFill>
                <a:latin typeface="TH SarabunIT๙" panose="020B0500040200020003" pitchFamily="34" charset="-34"/>
                <a:cs typeface="TH SarabunIT๙" panose="020B0500040200020003" pitchFamily="34" charset="-34"/>
              </a:rPr>
            </a:br>
            <a:r>
              <a:rPr lang="th-TH" sz="2600" b="1" dirty="0" smtClean="0">
                <a:solidFill>
                  <a:schemeClr val="tx1"/>
                </a:solidFill>
                <a:latin typeface="TH SarabunIT๙" panose="020B0500040200020003" pitchFamily="34" charset="-34"/>
                <a:cs typeface="TH SarabunIT๙" panose="020B0500040200020003" pitchFamily="34" charset="-34"/>
              </a:rPr>
              <a:t>		5) กิจกรรม </a:t>
            </a:r>
            <a:r>
              <a:rPr lang="th-TH" sz="2600" b="1" dirty="0">
                <a:solidFill>
                  <a:schemeClr val="tx1"/>
                </a:solidFill>
                <a:latin typeface="TH SarabunIT๙" panose="020B0500040200020003" pitchFamily="34" charset="-34"/>
                <a:cs typeface="TH SarabunIT๙" panose="020B0500040200020003" pitchFamily="34" charset="-34"/>
              </a:rPr>
              <a:t>โครงการอื่น ๆ เพื่อแก้ไขปัญหาเร่งด่วน และปัญหาสำคัญ ของพื้นที่</a:t>
            </a:r>
            <a:r>
              <a:rPr lang="en-US" sz="2600" b="1" dirty="0">
                <a:solidFill>
                  <a:schemeClr val="tx1"/>
                </a:solidFill>
                <a:latin typeface="TH SarabunIT๙" panose="020B0500040200020003" pitchFamily="34" charset="-34"/>
                <a:cs typeface="TH SarabunIT๙" panose="020B0500040200020003" pitchFamily="34" charset="-34"/>
              </a:rPr>
              <a:t/>
            </a:r>
            <a:br>
              <a:rPr lang="en-US" sz="2600" b="1" dirty="0">
                <a:solidFill>
                  <a:schemeClr val="tx1"/>
                </a:solidFill>
                <a:latin typeface="TH SarabunIT๙" panose="020B0500040200020003" pitchFamily="34" charset="-34"/>
                <a:cs typeface="TH SarabunIT๙" panose="020B0500040200020003" pitchFamily="34" charset="-34"/>
              </a:rPr>
            </a:br>
            <a:r>
              <a:rPr lang="en-US" sz="2600" b="1" dirty="0">
                <a:solidFill>
                  <a:schemeClr val="tx1"/>
                </a:solidFill>
                <a:latin typeface="TH SarabunIT๙" panose="020B0500040200020003" pitchFamily="34" charset="-34"/>
                <a:cs typeface="TH SarabunIT๙" panose="020B0500040200020003" pitchFamily="34" charset="-34"/>
              </a:rPr>
              <a:t> </a:t>
            </a:r>
            <a:br>
              <a:rPr lang="en-US" sz="2600" b="1" dirty="0">
                <a:solidFill>
                  <a:schemeClr val="tx1"/>
                </a:solidFill>
                <a:latin typeface="TH SarabunIT๙" panose="020B0500040200020003" pitchFamily="34" charset="-34"/>
                <a:cs typeface="TH SarabunIT๙" panose="020B0500040200020003" pitchFamily="34" charset="-34"/>
              </a:rPr>
            </a:br>
            <a:endParaRPr lang="th-TH" sz="2600" b="1" dirty="0">
              <a:solidFill>
                <a:schemeClr val="tx1"/>
              </a:solidFill>
              <a:latin typeface="TH SarabunIT๙" panose="020B0500040200020003" pitchFamily="34" charset="-34"/>
              <a:cs typeface="TH SarabunIT๙" panose="020B0500040200020003" pitchFamily="34" charset="-34"/>
            </a:endParaRPr>
          </a:p>
        </p:txBody>
      </p:sp>
      <p:pic>
        <p:nvPicPr>
          <p:cNvPr id="4" name="รูปภาพ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4023429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677334" y="1778000"/>
            <a:ext cx="10600266" cy="1295400"/>
          </a:xfrm>
          <a:solidFill>
            <a:schemeClr val="accent4">
              <a:lumMod val="20000"/>
              <a:lumOff val="80000"/>
            </a:schemeClr>
          </a:solidFill>
        </p:spPr>
        <p:txBody>
          <a:bodyPr>
            <a:noAutofit/>
          </a:bodyPr>
          <a:lstStyle/>
          <a:p>
            <a:pPr algn="ctr"/>
            <a:r>
              <a:rPr lang="th-TH" sz="6000" b="1" dirty="0" smtClean="0">
                <a:solidFill>
                  <a:schemeClr val="tx1"/>
                </a:solidFill>
                <a:latin typeface="TH SarabunIT๙" panose="020B0500040200020003" pitchFamily="34" charset="-34"/>
                <a:cs typeface="TH SarabunIT๙" panose="020B0500040200020003" pitchFamily="34" charset="-34"/>
              </a:rPr>
              <a:t>แผน</a:t>
            </a:r>
            <a:r>
              <a:rPr lang="th-TH" sz="6000" b="1" dirty="0">
                <a:solidFill>
                  <a:schemeClr val="tx1"/>
                </a:solidFill>
                <a:latin typeface="TH SarabunIT๙" panose="020B0500040200020003" pitchFamily="34" charset="-34"/>
                <a:cs typeface="TH SarabunIT๙" panose="020B0500040200020003" pitchFamily="34" charset="-34"/>
              </a:rPr>
              <a:t>ยุทธศาสตร์งบดำเนินงานส่วน</a:t>
            </a:r>
            <a:r>
              <a:rPr lang="th-TH" sz="6000" b="1" dirty="0" smtClean="0">
                <a:solidFill>
                  <a:schemeClr val="tx1"/>
                </a:solidFill>
                <a:latin typeface="TH SarabunIT๙" panose="020B0500040200020003" pitchFamily="34" charset="-34"/>
                <a:cs typeface="TH SarabunIT๙" panose="020B0500040200020003" pitchFamily="34" charset="-34"/>
              </a:rPr>
              <a:t>ภูมิภาค</a:t>
            </a:r>
            <a:br>
              <a:rPr lang="th-TH" sz="6000" b="1" dirty="0" smtClean="0">
                <a:solidFill>
                  <a:schemeClr val="tx1"/>
                </a:solidFill>
                <a:latin typeface="TH SarabunIT๙" panose="020B0500040200020003" pitchFamily="34" charset="-34"/>
                <a:cs typeface="TH SarabunIT๙" panose="020B0500040200020003" pitchFamily="34" charset="-34"/>
              </a:rPr>
            </a:br>
            <a:r>
              <a:rPr lang="th-TH" sz="6000" b="1" dirty="0" smtClean="0">
                <a:solidFill>
                  <a:schemeClr val="tx1"/>
                </a:solidFill>
                <a:latin typeface="TH SarabunIT๙" panose="020B0500040200020003" pitchFamily="34" charset="-34"/>
                <a:cs typeface="TH SarabunIT๙" panose="020B0500040200020003" pitchFamily="34" charset="-34"/>
              </a:rPr>
              <a:t> </a:t>
            </a:r>
            <a:br>
              <a:rPr lang="th-TH" sz="6000" b="1" dirty="0" smtClean="0">
                <a:solidFill>
                  <a:schemeClr val="tx1"/>
                </a:solidFill>
                <a:latin typeface="TH SarabunIT๙" panose="020B0500040200020003" pitchFamily="34" charset="-34"/>
                <a:cs typeface="TH SarabunIT๙" panose="020B0500040200020003" pitchFamily="34" charset="-34"/>
              </a:rPr>
            </a:br>
            <a:r>
              <a:rPr lang="th-TH" sz="5400" b="1" dirty="0" smtClean="0">
                <a:solidFill>
                  <a:schemeClr val="tx1"/>
                </a:solidFill>
                <a:latin typeface="TH SarabunIT๙" panose="020B0500040200020003" pitchFamily="34" charset="-34"/>
                <a:cs typeface="TH SarabunIT๙" panose="020B0500040200020003" pitchFamily="34" charset="-34"/>
              </a:rPr>
              <a:t/>
            </a:r>
            <a:br>
              <a:rPr lang="th-TH" sz="5400" b="1" dirty="0" smtClean="0">
                <a:solidFill>
                  <a:schemeClr val="tx1"/>
                </a:solidFill>
                <a:latin typeface="TH SarabunIT๙" panose="020B0500040200020003" pitchFamily="34" charset="-34"/>
                <a:cs typeface="TH SarabunIT๙" panose="020B0500040200020003" pitchFamily="34" charset="-34"/>
              </a:rPr>
            </a:br>
            <a:r>
              <a:rPr lang="th-TH" sz="5400" b="1" dirty="0">
                <a:solidFill>
                  <a:schemeClr val="tx1"/>
                </a:solidFill>
                <a:latin typeface="TH SarabunIT๙" panose="020B0500040200020003" pitchFamily="34" charset="-34"/>
                <a:cs typeface="TH SarabunIT๙" panose="020B0500040200020003" pitchFamily="34" charset="-34"/>
              </a:rPr>
              <a:t/>
            </a:r>
            <a:br>
              <a:rPr lang="th-TH" sz="5400" b="1" dirty="0">
                <a:solidFill>
                  <a:schemeClr val="tx1"/>
                </a:solidFill>
                <a:latin typeface="TH SarabunIT๙" panose="020B0500040200020003" pitchFamily="34" charset="-34"/>
                <a:cs typeface="TH SarabunIT๙" panose="020B0500040200020003" pitchFamily="34" charset="-34"/>
              </a:rPr>
            </a:br>
            <a:r>
              <a:rPr lang="en-US" sz="5400" b="1" dirty="0">
                <a:solidFill>
                  <a:schemeClr val="tx1"/>
                </a:solidFill>
                <a:latin typeface="TH SarabunIT๙" panose="020B0500040200020003" pitchFamily="34" charset="-34"/>
                <a:cs typeface="TH SarabunIT๙" panose="020B0500040200020003" pitchFamily="34" charset="-34"/>
              </a:rPr>
              <a:t/>
            </a:r>
            <a:br>
              <a:rPr lang="en-US" sz="5400" b="1" dirty="0">
                <a:solidFill>
                  <a:schemeClr val="tx1"/>
                </a:solidFill>
                <a:latin typeface="TH SarabunIT๙" panose="020B0500040200020003" pitchFamily="34" charset="-34"/>
                <a:cs typeface="TH SarabunIT๙" panose="020B0500040200020003" pitchFamily="34" charset="-34"/>
              </a:rPr>
            </a:br>
            <a:endParaRPr lang="th-TH" sz="5400" b="1" dirty="0">
              <a:solidFill>
                <a:schemeClr val="tx1"/>
              </a:solidFill>
              <a:latin typeface="TH SarabunIT๙" panose="020B0500040200020003" pitchFamily="34" charset="-34"/>
              <a:cs typeface="TH SarabunIT๙" panose="020B0500040200020003" pitchFamily="34" charset="-34"/>
            </a:endParaRPr>
          </a:p>
        </p:txBody>
      </p:sp>
      <p:pic>
        <p:nvPicPr>
          <p:cNvPr id="3" name="รูปภาพ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25573771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215900" y="939800"/>
            <a:ext cx="11722100" cy="5702300"/>
          </a:xfrm>
          <a:solidFill>
            <a:schemeClr val="bg2">
              <a:lumMod val="90000"/>
            </a:schemeClr>
          </a:solidFill>
        </p:spPr>
        <p:txBody>
          <a:bodyPr>
            <a:noAutofit/>
          </a:bodyPr>
          <a:lstStyle/>
          <a:p>
            <a:r>
              <a:rPr lang="th-TH" sz="2800" b="1" dirty="0">
                <a:solidFill>
                  <a:schemeClr val="accent5"/>
                </a:solidFill>
                <a:latin typeface="TH SarabunIT๙" panose="020B0500040200020003" pitchFamily="34" charset="-34"/>
                <a:cs typeface="TH SarabunIT๙" panose="020B0500040200020003" pitchFamily="34" charset="-34"/>
              </a:rPr>
              <a:t>โครงการ </a:t>
            </a:r>
            <a:r>
              <a:rPr lang="en-US" sz="2800" b="1" dirty="0">
                <a:solidFill>
                  <a:schemeClr val="accent5"/>
                </a:solidFill>
                <a:latin typeface="TH SarabunIT๙" panose="020B0500040200020003" pitchFamily="34" charset="-34"/>
                <a:cs typeface="TH SarabunIT๙" panose="020B0500040200020003" pitchFamily="34" charset="-34"/>
              </a:rPr>
              <a:t>: </a:t>
            </a:r>
            <a:r>
              <a:rPr lang="th-TH" sz="2800" b="1" dirty="0">
                <a:solidFill>
                  <a:schemeClr val="accent5"/>
                </a:solidFill>
                <a:latin typeface="TH SarabunIT๙" panose="020B0500040200020003" pitchFamily="34" charset="-34"/>
                <a:cs typeface="TH SarabunIT๙" panose="020B0500040200020003" pitchFamily="34" charset="-34"/>
              </a:rPr>
              <a:t>โครงการพัฒนาและเสริมสร้างคนไทยกลุ่มวัยเรียนและวัยรุ่นแบบ</a:t>
            </a:r>
            <a:r>
              <a:rPr lang="th-TH" sz="2800" b="1" dirty="0" err="1">
                <a:solidFill>
                  <a:schemeClr val="accent5"/>
                </a:solidFill>
                <a:latin typeface="TH SarabunIT๙" panose="020B0500040200020003" pitchFamily="34" charset="-34"/>
                <a:cs typeface="TH SarabunIT๙" panose="020B0500040200020003" pitchFamily="34" charset="-34"/>
              </a:rPr>
              <a:t>บูรณา</a:t>
            </a:r>
            <a:r>
              <a:rPr lang="th-TH" sz="2800" b="1" dirty="0">
                <a:solidFill>
                  <a:schemeClr val="accent5"/>
                </a:solidFill>
                <a:latin typeface="TH SarabunIT๙" panose="020B0500040200020003" pitchFamily="34" charset="-34"/>
                <a:cs typeface="TH SarabunIT๙" panose="020B0500040200020003" pitchFamily="34" charset="-34"/>
              </a:rPr>
              <a:t>การ</a:t>
            </a:r>
            <a:r>
              <a:rPr lang="en-US" sz="2800" b="1" dirty="0">
                <a:solidFill>
                  <a:schemeClr val="accent5"/>
                </a:solidFill>
                <a:latin typeface="TH SarabunIT๙" panose="020B0500040200020003" pitchFamily="34" charset="-34"/>
                <a:cs typeface="TH SarabunIT๙" panose="020B0500040200020003" pitchFamily="34" charset="-34"/>
              </a:rPr>
              <a:t/>
            </a:r>
            <a:br>
              <a:rPr lang="en-US" sz="2800" b="1" dirty="0">
                <a:solidFill>
                  <a:schemeClr val="accent5"/>
                </a:solidFill>
                <a:latin typeface="TH SarabunIT๙" panose="020B0500040200020003" pitchFamily="34" charset="-34"/>
                <a:cs typeface="TH SarabunIT๙" panose="020B0500040200020003" pitchFamily="34" charset="-34"/>
              </a:rPr>
            </a:br>
            <a:r>
              <a:rPr lang="th-TH" sz="2800" b="1" dirty="0">
                <a:solidFill>
                  <a:schemeClr val="accent5"/>
                </a:solidFill>
                <a:latin typeface="TH SarabunIT๙" panose="020B0500040200020003" pitchFamily="34" charset="-34"/>
                <a:cs typeface="TH SarabunIT๙" panose="020B0500040200020003" pitchFamily="34" charset="-34"/>
              </a:rPr>
              <a:t>กิจกรรม </a:t>
            </a:r>
            <a:r>
              <a:rPr lang="en-US" sz="2800" b="1" dirty="0">
                <a:solidFill>
                  <a:schemeClr val="accent5"/>
                </a:solidFill>
                <a:latin typeface="TH SarabunIT๙" panose="020B0500040200020003" pitchFamily="34" charset="-34"/>
                <a:cs typeface="TH SarabunIT๙" panose="020B0500040200020003" pitchFamily="34" charset="-34"/>
              </a:rPr>
              <a:t>: </a:t>
            </a:r>
            <a:r>
              <a:rPr lang="th-TH" sz="2800" b="1" dirty="0">
                <a:solidFill>
                  <a:schemeClr val="accent5"/>
                </a:solidFill>
                <a:latin typeface="TH SarabunIT๙" panose="020B0500040200020003" pitchFamily="34" charset="-34"/>
                <a:cs typeface="TH SarabunIT๙" panose="020B0500040200020003" pitchFamily="34" charset="-34"/>
              </a:rPr>
              <a:t>สร้างเสริมสุขภาพกลุ่มเด็กวัยเรียน (5-14 ปี</a:t>
            </a:r>
            <a:r>
              <a:rPr lang="th-TH" sz="2800" b="1" dirty="0" smtClean="0">
                <a:solidFill>
                  <a:schemeClr val="accent5"/>
                </a:solidFill>
                <a:latin typeface="TH SarabunIT๙" panose="020B0500040200020003" pitchFamily="34" charset="-34"/>
                <a:cs typeface="TH SarabunIT๙" panose="020B0500040200020003" pitchFamily="34" charset="-34"/>
              </a:rPr>
              <a:t>)</a:t>
            </a:r>
            <a:r>
              <a:rPr lang="en-US" sz="2800" b="1" dirty="0" smtClean="0">
                <a:solidFill>
                  <a:schemeClr val="accent5"/>
                </a:solidFill>
                <a:latin typeface="TH SarabunIT๙" panose="020B0500040200020003" pitchFamily="34" charset="-34"/>
                <a:cs typeface="TH SarabunIT๙" panose="020B0500040200020003" pitchFamily="34" charset="-34"/>
              </a:rPr>
              <a:t/>
            </a:r>
            <a:br>
              <a:rPr lang="en-US" sz="2800" b="1" dirty="0" smtClean="0">
                <a:solidFill>
                  <a:schemeClr val="accent5"/>
                </a:solidFill>
                <a:latin typeface="TH SarabunIT๙" panose="020B0500040200020003" pitchFamily="34" charset="-34"/>
                <a:cs typeface="TH SarabunIT๙" panose="020B0500040200020003" pitchFamily="34" charset="-34"/>
              </a:rPr>
            </a:br>
            <a:r>
              <a:rPr lang="th-TH" sz="2400" b="1" u="sng" dirty="0">
                <a:solidFill>
                  <a:schemeClr val="tx1"/>
                </a:solidFill>
                <a:latin typeface="TH SarabunIT๙" panose="020B0500040200020003" pitchFamily="34" charset="-34"/>
                <a:cs typeface="TH SarabunIT๙" panose="020B0500040200020003" pitchFamily="34" charset="-34"/>
              </a:rPr>
              <a:t>เป้าหมาย</a:t>
            </a:r>
            <a:r>
              <a:rPr lang="th-TH" sz="2400" b="1" dirty="0">
                <a:solidFill>
                  <a:schemeClr val="tx1"/>
                </a:solidFill>
                <a:latin typeface="TH SarabunIT๙" panose="020B0500040200020003" pitchFamily="34" charset="-34"/>
                <a:cs typeface="TH SarabunIT๙" panose="020B0500040200020003" pitchFamily="34" charset="-34"/>
              </a:rPr>
              <a:t> </a:t>
            </a:r>
            <a:r>
              <a:rPr lang="en-US" sz="2400" b="1" dirty="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ประชาชนกลุ่มเด็กวัยเรียนได้รับการพัฒนาคุณภาพชีวิต</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u="sng" dirty="0" smtClean="0">
                <a:solidFill>
                  <a:schemeClr val="tx1"/>
                </a:solidFill>
                <a:latin typeface="TH SarabunIT๙" panose="020B0500040200020003" pitchFamily="34" charset="-34"/>
                <a:cs typeface="TH SarabunIT๙" panose="020B0500040200020003" pitchFamily="34" charset="-34"/>
              </a:rPr>
              <a:t>ตัวชี้วัด</a:t>
            </a:r>
            <a:r>
              <a:rPr lang="th-TH" sz="2400" b="1" dirty="0" smtClean="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(สำนักงบประมาณ ตาม </a:t>
            </a:r>
            <a:r>
              <a:rPr lang="th-TH" sz="2400" b="1" dirty="0" err="1">
                <a:solidFill>
                  <a:schemeClr val="tx1"/>
                </a:solidFill>
                <a:latin typeface="TH SarabunIT๙" panose="020B0500040200020003" pitchFamily="34" charset="-34"/>
                <a:cs typeface="TH SarabunIT๙" panose="020B0500040200020003" pitchFamily="34" charset="-34"/>
              </a:rPr>
              <a:t>พรบ</a:t>
            </a:r>
            <a:r>
              <a:rPr lang="th-TH" sz="2400" b="1" dirty="0">
                <a:solidFill>
                  <a:schemeClr val="tx1"/>
                </a:solidFill>
                <a:latin typeface="TH SarabunIT๙" panose="020B0500040200020003" pitchFamily="34" charset="-34"/>
                <a:cs typeface="TH SarabunIT๙" panose="020B0500040200020003" pitchFamily="34" charset="-34"/>
              </a:rPr>
              <a:t>. งบประมาณประจำปี </a:t>
            </a:r>
            <a:r>
              <a:rPr lang="th-TH" sz="2400" b="1" dirty="0" smtClean="0">
                <a:solidFill>
                  <a:schemeClr val="tx1"/>
                </a:solidFill>
                <a:latin typeface="TH SarabunIT๙" panose="020B0500040200020003" pitchFamily="34" charset="-34"/>
                <a:cs typeface="TH SarabunIT๙" panose="020B0500040200020003" pitchFamily="34" charset="-34"/>
              </a:rPr>
              <a:t>2561) </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smtClean="0">
                <a:solidFill>
                  <a:schemeClr val="tx1"/>
                </a:solidFill>
                <a:latin typeface="TH SarabunIT๙" panose="020B0500040200020003" pitchFamily="34" charset="-34"/>
                <a:cs typeface="TH SarabunIT๙" panose="020B0500040200020003" pitchFamily="34" charset="-34"/>
              </a:rPr>
              <a:t>	      1</a:t>
            </a:r>
            <a:r>
              <a:rPr lang="th-TH" sz="2400" b="1" dirty="0">
                <a:solidFill>
                  <a:schemeClr val="tx1"/>
                </a:solidFill>
                <a:latin typeface="TH SarabunIT๙" panose="020B0500040200020003" pitchFamily="34" charset="-34"/>
                <a:cs typeface="TH SarabunIT๙" panose="020B0500040200020003" pitchFamily="34" charset="-34"/>
              </a:rPr>
              <a:t>. เด็กวัยเรียนอายุ 5-14 ปี มีภาวะเริ่มอ้วนและอ้วน ไม่เกินร้อยละ 10</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          2</a:t>
            </a:r>
            <a:r>
              <a:rPr lang="th-TH" sz="2400" b="1" dirty="0">
                <a:solidFill>
                  <a:schemeClr val="tx1"/>
                </a:solidFill>
                <a:latin typeface="TH SarabunIT๙" panose="020B0500040200020003" pitchFamily="34" charset="-34"/>
                <a:cs typeface="TH SarabunIT๙" panose="020B0500040200020003" pitchFamily="34" charset="-34"/>
              </a:rPr>
              <a:t>. อัตราการเสียชีวิตจากการจมน้ำ ของเด็กอายุต่ำกว่า 15 ปี ไม่เกิน 6.0 ต่อประชากรเด็กอายุต่ำกว่า 15 ปี แสนคน</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en-US" sz="2400" b="1" dirty="0">
                <a:solidFill>
                  <a:schemeClr val="tx1"/>
                </a:solidFill>
                <a:latin typeface="TH SarabunIT๙" panose="020B0500040200020003" pitchFamily="34" charset="-34"/>
                <a:cs typeface="TH SarabunIT๙" panose="020B0500040200020003" pitchFamily="34" charset="-34"/>
              </a:rPr>
              <a:t>  </a:t>
            </a:r>
            <a:r>
              <a:rPr lang="en-US" sz="2400" b="1" dirty="0" smtClean="0">
                <a:solidFill>
                  <a:schemeClr val="tx1"/>
                </a:solidFill>
                <a:latin typeface="TH SarabunIT๙" panose="020B0500040200020003" pitchFamily="34" charset="-34"/>
                <a:cs typeface="TH SarabunIT๙" panose="020B0500040200020003" pitchFamily="34" charset="-34"/>
              </a:rPr>
              <a:t>           </a:t>
            </a:r>
            <a:r>
              <a:rPr lang="en-US" sz="2400" b="1" dirty="0">
                <a:solidFill>
                  <a:schemeClr val="tx1"/>
                </a:solidFill>
                <a:latin typeface="TH SarabunIT๙" panose="020B0500040200020003" pitchFamily="34" charset="-34"/>
                <a:cs typeface="TH SarabunIT๙" panose="020B0500040200020003" pitchFamily="34" charset="-34"/>
              </a:rPr>
              <a:t>3. IQ </a:t>
            </a:r>
            <a:r>
              <a:rPr lang="th-TH" sz="2400" b="1" dirty="0">
                <a:solidFill>
                  <a:schemeClr val="tx1"/>
                </a:solidFill>
                <a:latin typeface="TH SarabunIT๙" panose="020B0500040200020003" pitchFamily="34" charset="-34"/>
                <a:cs typeface="TH SarabunIT๙" panose="020B0500040200020003" pitchFamily="34" charset="-34"/>
              </a:rPr>
              <a:t>เฉลี่ย 100 , </a:t>
            </a:r>
            <a:r>
              <a:rPr lang="en-US" sz="2400" b="1" dirty="0">
                <a:solidFill>
                  <a:schemeClr val="tx1"/>
                </a:solidFill>
                <a:latin typeface="TH SarabunIT๙" panose="020B0500040200020003" pitchFamily="34" charset="-34"/>
                <a:cs typeface="TH SarabunIT๙" panose="020B0500040200020003" pitchFamily="34" charset="-34"/>
              </a:rPr>
              <a:t>EQ </a:t>
            </a:r>
            <a:r>
              <a:rPr lang="th-TH" sz="2400" b="1" dirty="0">
                <a:solidFill>
                  <a:schemeClr val="tx1"/>
                </a:solidFill>
                <a:latin typeface="TH SarabunIT๙" panose="020B0500040200020003" pitchFamily="34" charset="-34"/>
                <a:cs typeface="TH SarabunIT๙" panose="020B0500040200020003" pitchFamily="34" charset="-34"/>
              </a:rPr>
              <a:t>ปกติ </a:t>
            </a:r>
            <a:r>
              <a:rPr lang="en-US" sz="2400" b="1" dirty="0">
                <a:solidFill>
                  <a:schemeClr val="tx1"/>
                </a:solidFill>
                <a:latin typeface="TH SarabunIT๙" panose="020B0500040200020003" pitchFamily="34" charset="-34"/>
                <a:cs typeface="TH SarabunIT๙" panose="020B0500040200020003" pitchFamily="34" charset="-34"/>
              </a:rPr>
              <a:t>&gt; </a:t>
            </a:r>
            <a:r>
              <a:rPr lang="th-TH" sz="2400" b="1" dirty="0">
                <a:solidFill>
                  <a:schemeClr val="tx1"/>
                </a:solidFill>
                <a:latin typeface="TH SarabunIT๙" panose="020B0500040200020003" pitchFamily="34" charset="-34"/>
                <a:cs typeface="TH SarabunIT๙" panose="020B0500040200020003" pitchFamily="34" charset="-34"/>
              </a:rPr>
              <a:t>70 </a:t>
            </a:r>
            <a:r>
              <a:rPr lang="en-US" sz="2400" b="1" dirty="0">
                <a:solidFill>
                  <a:schemeClr val="tx1"/>
                </a:solidFill>
                <a:latin typeface="TH SarabunIT๙" panose="020B0500040200020003" pitchFamily="34" charset="-34"/>
                <a:cs typeface="TH SarabunIT๙" panose="020B0500040200020003" pitchFamily="34" charset="-34"/>
              </a:rPr>
              <a:t>%</a:t>
            </a:r>
            <a:br>
              <a:rPr lang="en-US" sz="2400" b="1" dirty="0">
                <a:solidFill>
                  <a:schemeClr val="tx1"/>
                </a:solidFill>
                <a:latin typeface="TH SarabunIT๙" panose="020B0500040200020003" pitchFamily="34" charset="-34"/>
                <a:cs typeface="TH SarabunIT๙" panose="020B0500040200020003" pitchFamily="34" charset="-34"/>
              </a:rPr>
            </a:br>
            <a:r>
              <a:rPr lang="th-TH" sz="2400" b="1" u="sng" dirty="0">
                <a:solidFill>
                  <a:schemeClr val="tx1"/>
                </a:solidFill>
                <a:latin typeface="TH SarabunIT๙" panose="020B0500040200020003" pitchFamily="34" charset="-34"/>
                <a:cs typeface="TH SarabunIT๙" panose="020B0500040200020003" pitchFamily="34" charset="-34"/>
              </a:rPr>
              <a:t>ดำเนินการกิจกรรม</a:t>
            </a:r>
            <a:r>
              <a:rPr lang="th-TH" sz="2400" b="1" dirty="0">
                <a:solidFill>
                  <a:schemeClr val="tx1"/>
                </a:solidFill>
                <a:latin typeface="TH SarabunIT๙" panose="020B0500040200020003" pitchFamily="34" charset="-34"/>
                <a:cs typeface="TH SarabunIT๙" panose="020B0500040200020003" pitchFamily="34" charset="-34"/>
              </a:rPr>
              <a:t> โครงการ ที่เกี่ยวข้อง สอดคล้องกับบริบทพื้นที่แต่ละเขตสุขภาพ จังหวัด อำเภอ ตำบล ดังนี้</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1) พัฒนาระบบบริการ สร้างเสริมสุขภาพในเด็กกลุ่มวัยเรียน บริการ </a:t>
            </a:r>
            <a:r>
              <a:rPr lang="en-US" sz="2400" b="1" dirty="0">
                <a:solidFill>
                  <a:schemeClr val="tx1"/>
                </a:solidFill>
                <a:latin typeface="TH SarabunIT๙" panose="020B0500040200020003" pitchFamily="34" charset="-34"/>
                <a:cs typeface="TH SarabunIT๙" panose="020B0500040200020003" pitchFamily="34" charset="-34"/>
              </a:rPr>
              <a:t>5</a:t>
            </a:r>
            <a:r>
              <a:rPr lang="th-TH" sz="2400" b="1" dirty="0">
                <a:solidFill>
                  <a:schemeClr val="tx1"/>
                </a:solidFill>
                <a:latin typeface="TH SarabunIT๙" panose="020B0500040200020003" pitchFamily="34" charset="-34"/>
                <a:cs typeface="TH SarabunIT๙" panose="020B0500040200020003" pitchFamily="34" charset="-34"/>
              </a:rPr>
              <a:t> ด้าน การเจริญเติบโต </a:t>
            </a:r>
            <a:r>
              <a:rPr lang="th-TH" sz="2400" b="1" dirty="0" err="1">
                <a:solidFill>
                  <a:schemeClr val="tx1"/>
                </a:solidFill>
                <a:latin typeface="TH SarabunIT๙" panose="020B0500040200020003" pitchFamily="34" charset="-34"/>
                <a:cs typeface="TH SarabunIT๙" panose="020B0500040200020003" pitchFamily="34" charset="-34"/>
              </a:rPr>
              <a:t>ทันต</a:t>
            </a:r>
            <a:r>
              <a:rPr lang="th-TH" sz="2400" b="1" dirty="0">
                <a:solidFill>
                  <a:schemeClr val="tx1"/>
                </a:solidFill>
                <a:latin typeface="TH SarabunIT๙" panose="020B0500040200020003" pitchFamily="34" charset="-34"/>
                <a:cs typeface="TH SarabunIT๙" panose="020B0500040200020003" pitchFamily="34" charset="-34"/>
              </a:rPr>
              <a:t>สุขภาพ พัฒนาการตามวัย และความพร้อมในการเรียนรู้ ให้วัคซีนตามวัย ตรวจสายตา</a:t>
            </a:r>
            <a:r>
              <a:rPr lang="en-US" sz="2400" b="1" dirty="0">
                <a:solidFill>
                  <a:schemeClr val="tx1"/>
                </a:solidFill>
                <a:latin typeface="TH SarabunIT๙" panose="020B0500040200020003" pitchFamily="34" charset="-34"/>
                <a:cs typeface="TH SarabunIT๙" panose="020B0500040200020003" pitchFamily="34" charset="-34"/>
              </a:rPr>
              <a:t>/</a:t>
            </a:r>
            <a:r>
              <a:rPr lang="th-TH" sz="2400" b="1" dirty="0">
                <a:solidFill>
                  <a:schemeClr val="tx1"/>
                </a:solidFill>
                <a:latin typeface="TH SarabunIT๙" panose="020B0500040200020003" pitchFamily="34" charset="-34"/>
                <a:cs typeface="TH SarabunIT๙" panose="020B0500040200020003" pitchFamily="34" charset="-34"/>
              </a:rPr>
              <a:t>การได้ยิน เน้นการจัดการภาวะอ้วน ในนักเรียน ไอโอดีน สติปัญญา (</a:t>
            </a:r>
            <a:r>
              <a:rPr lang="en-US" sz="2400" b="1" dirty="0">
                <a:solidFill>
                  <a:schemeClr val="tx1"/>
                </a:solidFill>
                <a:latin typeface="TH SarabunIT๙" panose="020B0500040200020003" pitchFamily="34" charset="-34"/>
                <a:cs typeface="TH SarabunIT๙" panose="020B0500040200020003" pitchFamily="34" charset="-34"/>
              </a:rPr>
              <a:t>IQ/EQ</a:t>
            </a:r>
            <a:r>
              <a:rPr lang="th-TH" sz="2400" b="1" dirty="0">
                <a:solidFill>
                  <a:schemeClr val="tx1"/>
                </a:solidFill>
                <a:latin typeface="TH SarabunIT๙" panose="020B0500040200020003" pitchFamily="34" charset="-34"/>
                <a:cs typeface="TH SarabunIT๙" panose="020B0500040200020003" pitchFamily="34" charset="-34"/>
              </a:rPr>
              <a:t>) อุบัติเหตุ (เน้น เด็กจมน้ำ) และ โรงเรียนส่งเสริมสุขภาพแบบ</a:t>
            </a:r>
            <a:r>
              <a:rPr lang="th-TH" sz="2400" b="1" dirty="0" err="1">
                <a:solidFill>
                  <a:schemeClr val="tx1"/>
                </a:solidFill>
                <a:latin typeface="TH SarabunIT๙" panose="020B0500040200020003" pitchFamily="34" charset="-34"/>
                <a:cs typeface="TH SarabunIT๙" panose="020B0500040200020003" pitchFamily="34" charset="-34"/>
              </a:rPr>
              <a:t>บูรณา</a:t>
            </a:r>
            <a:r>
              <a:rPr lang="th-TH" sz="2400" b="1" dirty="0">
                <a:solidFill>
                  <a:schemeClr val="tx1"/>
                </a:solidFill>
                <a:latin typeface="TH SarabunIT๙" panose="020B0500040200020003" pitchFamily="34" charset="-34"/>
                <a:cs typeface="TH SarabunIT๙" panose="020B0500040200020003" pitchFamily="34" charset="-34"/>
              </a:rPr>
              <a:t>การโดยความร่วมมือระหว่างหน่วยงานที่เกี่ยวข้อง</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2) พัฒนาระบบเฝ้าระวังเด็กวัยเรียนที่มีความเสี่ยงต่อปัญหา </a:t>
            </a:r>
            <a:r>
              <a:rPr lang="en-US" sz="2400" b="1" dirty="0">
                <a:solidFill>
                  <a:schemeClr val="tx1"/>
                </a:solidFill>
                <a:latin typeface="TH SarabunIT๙" panose="020B0500040200020003" pitchFamily="34" charset="-34"/>
                <a:cs typeface="TH SarabunIT๙" panose="020B0500040200020003" pitchFamily="34" charset="-34"/>
              </a:rPr>
              <a:t>IQ/EQ </a:t>
            </a:r>
            <a:r>
              <a:rPr lang="th-TH" sz="2400" b="1" dirty="0">
                <a:solidFill>
                  <a:schemeClr val="tx1"/>
                </a:solidFill>
                <a:latin typeface="TH SarabunIT๙" panose="020B0500040200020003" pitchFamily="34" charset="-34"/>
                <a:cs typeface="TH SarabunIT๙" panose="020B0500040200020003" pitchFamily="34" charset="-34"/>
              </a:rPr>
              <a:t>โดย</a:t>
            </a:r>
            <a:r>
              <a:rPr lang="th-TH" sz="2400" b="1" dirty="0" err="1">
                <a:solidFill>
                  <a:schemeClr val="tx1"/>
                </a:solidFill>
                <a:latin typeface="TH SarabunIT๙" panose="020B0500040200020003" pitchFamily="34" charset="-34"/>
                <a:cs typeface="TH SarabunIT๙" panose="020B0500040200020003" pitchFamily="34" charset="-34"/>
              </a:rPr>
              <a:t>บูรณา</a:t>
            </a:r>
            <a:r>
              <a:rPr lang="th-TH" sz="2400" b="1" dirty="0">
                <a:solidFill>
                  <a:schemeClr val="tx1"/>
                </a:solidFill>
                <a:latin typeface="TH SarabunIT๙" panose="020B0500040200020003" pitchFamily="34" charset="-34"/>
                <a:cs typeface="TH SarabunIT๙" panose="020B0500040200020003" pitchFamily="34" charset="-34"/>
              </a:rPr>
              <a:t>การความร่วมมือระหว่าง </a:t>
            </a:r>
            <a:r>
              <a:rPr lang="th-TH" sz="2400" b="1" dirty="0" err="1">
                <a:solidFill>
                  <a:schemeClr val="tx1"/>
                </a:solidFill>
                <a:latin typeface="TH SarabunIT๙" panose="020B0500040200020003" pitchFamily="34" charset="-34"/>
                <a:cs typeface="TH SarabunIT๙" panose="020B0500040200020003" pitchFamily="34" charset="-34"/>
              </a:rPr>
              <a:t>รพช</a:t>
            </a:r>
            <a:r>
              <a:rPr lang="th-TH" sz="2400" b="1" dirty="0">
                <a:solidFill>
                  <a:schemeClr val="tx1"/>
                </a:solidFill>
                <a:latin typeface="TH SarabunIT๙" panose="020B0500040200020003" pitchFamily="34" charset="-34"/>
                <a:cs typeface="TH SarabunIT๙" panose="020B0500040200020003" pitchFamily="34" charset="-34"/>
              </a:rPr>
              <a:t>. กับ โรงเรียน</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3) การเฝ้าระวังควบคุมโรคหนอนพยาธิในกลุ่มเด็กนักเรียน เพื่อตัดวงจรการแพร่กระจาย สู่เป้าหมายโรงเรียนปลอดโรคหนอนพยาธิ</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en-US" sz="2400" b="1" dirty="0">
                <a:solidFill>
                  <a:schemeClr val="tx1"/>
                </a:solidFill>
                <a:latin typeface="TH SarabunIT๙" panose="020B0500040200020003" pitchFamily="34" charset="-34"/>
                <a:cs typeface="TH SarabunIT๙" panose="020B0500040200020003" pitchFamily="34" charset="-34"/>
              </a:rPr>
              <a:t>	 </a:t>
            </a:r>
            <a:r>
              <a:rPr lang="en-US" sz="2400" b="1" dirty="0" smtClean="0">
                <a:solidFill>
                  <a:schemeClr val="tx1"/>
                </a:solidFill>
                <a:latin typeface="TH SarabunIT๙" panose="020B0500040200020003" pitchFamily="34" charset="-34"/>
                <a:cs typeface="TH SarabunIT๙" panose="020B0500040200020003" pitchFamily="34" charset="-34"/>
              </a:rPr>
              <a:t>   4</a:t>
            </a:r>
            <a:r>
              <a:rPr lang="th-TH" sz="2400" b="1" dirty="0">
                <a:solidFill>
                  <a:schemeClr val="tx1"/>
                </a:solidFill>
                <a:latin typeface="TH SarabunIT๙" panose="020B0500040200020003" pitchFamily="34" charset="-34"/>
                <a:cs typeface="TH SarabunIT๙" panose="020B0500040200020003" pitchFamily="34" charset="-34"/>
              </a:rPr>
              <a:t>) พัฒนาศักยภาพ </a:t>
            </a:r>
            <a:r>
              <a:rPr lang="en-US" sz="2400" b="1" dirty="0">
                <a:solidFill>
                  <a:schemeClr val="tx1"/>
                </a:solidFill>
                <a:latin typeface="TH SarabunIT๙" panose="020B0500040200020003" pitchFamily="34" charset="-34"/>
                <a:cs typeface="TH SarabunIT๙" panose="020B0500040200020003" pitchFamily="34" charset="-34"/>
              </a:rPr>
              <a:t>Smart Kid Coacher </a:t>
            </a:r>
            <a:r>
              <a:rPr lang="th-TH" sz="2400" b="1" dirty="0">
                <a:solidFill>
                  <a:schemeClr val="tx1"/>
                </a:solidFill>
                <a:latin typeface="TH SarabunIT๙" panose="020B0500040200020003" pitchFamily="34" charset="-34"/>
                <a:cs typeface="TH SarabunIT๙" panose="020B0500040200020003" pitchFamily="34" charset="-34"/>
              </a:rPr>
              <a:t>ผ่านแกนนำ </a:t>
            </a:r>
            <a:r>
              <a:rPr lang="en-US" sz="2400" b="1" dirty="0">
                <a:solidFill>
                  <a:schemeClr val="tx1"/>
                </a:solidFill>
                <a:latin typeface="TH SarabunIT๙" panose="020B0500040200020003" pitchFamily="34" charset="-34"/>
                <a:cs typeface="TH SarabunIT๙" panose="020B0500040200020003" pitchFamily="34" charset="-34"/>
              </a:rPr>
              <a:t>DHS</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5) กิจกรรม โครงการอื่น ๆ เพื่อแก้ไขปัญหาเร่งด่วน และปัญหาสำคัญ ของพื้นที่</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endParaRPr lang="th-TH" sz="2400" b="1" dirty="0">
              <a:solidFill>
                <a:schemeClr val="tx1"/>
              </a:solidFill>
              <a:latin typeface="TH SarabunIT๙" panose="020B0500040200020003" pitchFamily="34" charset="-34"/>
              <a:cs typeface="TH SarabunIT๙" panose="020B0500040200020003" pitchFamily="34" charset="-34"/>
            </a:endParaRPr>
          </a:p>
        </p:txBody>
      </p:sp>
      <p:pic>
        <p:nvPicPr>
          <p:cNvPr id="4" name="รูปภาพ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36358381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165100" y="848068"/>
            <a:ext cx="11887200" cy="5705132"/>
          </a:xfrm>
          <a:solidFill>
            <a:schemeClr val="accent2">
              <a:lumMod val="20000"/>
              <a:lumOff val="80000"/>
            </a:schemeClr>
          </a:solidFill>
        </p:spPr>
        <p:txBody>
          <a:bodyPr>
            <a:noAutofit/>
          </a:bodyPr>
          <a:lstStyle/>
          <a:p>
            <a:r>
              <a:rPr lang="th-TH" sz="2400" b="1" dirty="0">
                <a:solidFill>
                  <a:schemeClr val="tx1"/>
                </a:solidFill>
                <a:latin typeface="TH SarabunIT๙" panose="020B0500040200020003" pitchFamily="34" charset="-34"/>
                <a:cs typeface="TH SarabunIT๙" panose="020B0500040200020003" pitchFamily="34" charset="-34"/>
              </a:rPr>
              <a:t>กิจกรรม </a:t>
            </a:r>
            <a:r>
              <a:rPr lang="en-US" sz="2400" b="1" dirty="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สร้างเสริมสุขภาพกลุ่มเด็กวัยรุ่น (15-21 ปี</a:t>
            </a:r>
            <a:r>
              <a:rPr lang="th-TH" sz="2400" b="1" dirty="0" smtClean="0">
                <a:solidFill>
                  <a:schemeClr val="tx1"/>
                </a:solidFill>
                <a:latin typeface="TH SarabunIT๙" panose="020B0500040200020003" pitchFamily="34" charset="-34"/>
                <a:cs typeface="TH SarabunIT๙" panose="020B0500040200020003" pitchFamily="34" charset="-34"/>
              </a:rPr>
              <a:t>)</a:t>
            </a:r>
            <a:r>
              <a:rPr lang="th-TH"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  </a:t>
            </a:r>
            <a:br>
              <a:rPr lang="th-TH" sz="2400" b="1" dirty="0" smtClean="0">
                <a:solidFill>
                  <a:schemeClr val="tx1"/>
                </a:solidFill>
                <a:latin typeface="TH SarabunIT๙" panose="020B0500040200020003" pitchFamily="34" charset="-34"/>
                <a:cs typeface="TH SarabunIT๙" panose="020B0500040200020003" pitchFamily="34" charset="-34"/>
              </a:rPr>
            </a:br>
            <a:r>
              <a:rPr lang="th-TH" sz="2400" b="1" dirty="0" smtClean="0">
                <a:solidFill>
                  <a:schemeClr val="tx1"/>
                </a:solidFill>
                <a:latin typeface="TH SarabunIT๙" panose="020B0500040200020003" pitchFamily="34" charset="-34"/>
                <a:cs typeface="TH SarabunIT๙" panose="020B0500040200020003" pitchFamily="34" charset="-34"/>
              </a:rPr>
              <a:t>เป้าหมาย </a:t>
            </a:r>
            <a:r>
              <a:rPr lang="en-US" sz="2400" b="1" dirty="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ประชาชนกลุ่มเด็กวัยรุ่นได้รับการพัฒนาคุณภาพชีวิต</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ตัวชี้วัด </a:t>
            </a:r>
            <a:r>
              <a:rPr lang="en-US" sz="2400" b="1" dirty="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ร้อยละการตั้งครรภ์ในหญิง อายุ 15 – 19 ปี  ไม่เกินร้อยละ 15 ภายในปี 2560</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000" b="1" u="sng" dirty="0">
                <a:solidFill>
                  <a:schemeClr val="tx1"/>
                </a:solidFill>
                <a:latin typeface="TH SarabunIT๙" panose="020B0500040200020003" pitchFamily="34" charset="-34"/>
                <a:cs typeface="TH SarabunIT๙" panose="020B0500040200020003" pitchFamily="34" charset="-34"/>
              </a:rPr>
              <a:t>ดำเนินการกิจกรรม</a:t>
            </a:r>
            <a:r>
              <a:rPr lang="th-TH" sz="2000" b="1" dirty="0">
                <a:solidFill>
                  <a:schemeClr val="tx1"/>
                </a:solidFill>
                <a:latin typeface="TH SarabunIT๙" panose="020B0500040200020003" pitchFamily="34" charset="-34"/>
                <a:cs typeface="TH SarabunIT๙" panose="020B0500040200020003" pitchFamily="34" charset="-34"/>
              </a:rPr>
              <a:t> </a:t>
            </a:r>
            <a:r>
              <a:rPr lang="th-TH" sz="2000" b="1" dirty="0" smtClean="0">
                <a:solidFill>
                  <a:schemeClr val="tx1"/>
                </a:solidFill>
                <a:latin typeface="TH SarabunIT๙" panose="020B0500040200020003" pitchFamily="34" charset="-34"/>
                <a:cs typeface="TH SarabunIT๙" panose="020B0500040200020003" pitchFamily="34" charset="-34"/>
              </a:rPr>
              <a:t/>
            </a:r>
            <a:br>
              <a:rPr lang="th-TH" sz="2000" b="1" dirty="0" smtClean="0">
                <a:solidFill>
                  <a:schemeClr val="tx1"/>
                </a:solidFill>
                <a:latin typeface="TH SarabunIT๙" panose="020B0500040200020003" pitchFamily="34" charset="-34"/>
                <a:cs typeface="TH SarabunIT๙" panose="020B0500040200020003" pitchFamily="34" charset="-34"/>
              </a:rPr>
            </a:br>
            <a:r>
              <a:rPr lang="th-TH" sz="2000" b="1" dirty="0">
                <a:solidFill>
                  <a:schemeClr val="tx1"/>
                </a:solidFill>
                <a:latin typeface="TH SarabunIT๙" panose="020B0500040200020003" pitchFamily="34" charset="-34"/>
                <a:cs typeface="TH SarabunIT๙" panose="020B0500040200020003" pitchFamily="34" charset="-34"/>
              </a:rPr>
              <a:t>	</a:t>
            </a:r>
            <a:r>
              <a:rPr lang="th-TH" sz="2000" b="1" dirty="0" smtClean="0">
                <a:solidFill>
                  <a:schemeClr val="tx1"/>
                </a:solidFill>
                <a:latin typeface="TH SarabunIT๙" panose="020B0500040200020003" pitchFamily="34" charset="-34"/>
                <a:cs typeface="TH SarabunIT๙" panose="020B0500040200020003" pitchFamily="34" charset="-34"/>
              </a:rPr>
              <a:t>    1</a:t>
            </a:r>
            <a:r>
              <a:rPr lang="th-TH" sz="2000" b="1" dirty="0">
                <a:solidFill>
                  <a:schemeClr val="tx1"/>
                </a:solidFill>
                <a:latin typeface="TH SarabunIT๙" panose="020B0500040200020003" pitchFamily="34" charset="-34"/>
                <a:cs typeface="TH SarabunIT๙" panose="020B0500040200020003" pitchFamily="34" charset="-34"/>
              </a:rPr>
              <a:t>) </a:t>
            </a:r>
            <a:r>
              <a:rPr lang="th-TH" sz="2000" b="1" dirty="0" err="1">
                <a:solidFill>
                  <a:schemeClr val="tx1"/>
                </a:solidFill>
                <a:latin typeface="TH SarabunIT๙" panose="020B0500040200020003" pitchFamily="34" charset="-34"/>
                <a:cs typeface="TH SarabunIT๙" panose="020B0500040200020003" pitchFamily="34" charset="-34"/>
              </a:rPr>
              <a:t>บูรณา</a:t>
            </a:r>
            <a:r>
              <a:rPr lang="th-TH" sz="2000" b="1" dirty="0">
                <a:solidFill>
                  <a:schemeClr val="tx1"/>
                </a:solidFill>
                <a:latin typeface="TH SarabunIT๙" panose="020B0500040200020003" pitchFamily="34" charset="-34"/>
                <a:cs typeface="TH SarabunIT๙" panose="020B0500040200020003" pitchFamily="34" charset="-34"/>
              </a:rPr>
              <a:t>การการดำเนินงานร่วมกับหน่วยงานที่เกี่ยวข้องในการบังคับใช้กฎหมาย เพื่อให้วัยรุ่นปลอดภัยจากปัญหาทางเพศ แอลกอฮอล์และสารเสพติด</a:t>
            </a:r>
            <a:r>
              <a:rPr lang="en-US" sz="2000" b="1" dirty="0">
                <a:solidFill>
                  <a:schemeClr val="tx1"/>
                </a:solidFill>
                <a:latin typeface="TH SarabunIT๙" panose="020B0500040200020003" pitchFamily="34" charset="-34"/>
                <a:cs typeface="TH SarabunIT๙" panose="020B0500040200020003" pitchFamily="34" charset="-34"/>
              </a:rPr>
              <a:t/>
            </a:r>
            <a:br>
              <a:rPr lang="en-US" sz="2000" b="1" dirty="0">
                <a:solidFill>
                  <a:schemeClr val="tx1"/>
                </a:solidFill>
                <a:latin typeface="TH SarabunIT๙" panose="020B0500040200020003" pitchFamily="34" charset="-34"/>
                <a:cs typeface="TH SarabunIT๙" panose="020B0500040200020003" pitchFamily="34" charset="-34"/>
              </a:rPr>
            </a:br>
            <a:r>
              <a:rPr lang="th-TH" sz="2000" b="1" dirty="0">
                <a:solidFill>
                  <a:schemeClr val="tx1"/>
                </a:solidFill>
                <a:latin typeface="TH SarabunIT๙" panose="020B0500040200020003" pitchFamily="34" charset="-34"/>
                <a:cs typeface="TH SarabunIT๙" panose="020B0500040200020003" pitchFamily="34" charset="-34"/>
              </a:rPr>
              <a:t>            2) การจัดบริการเชิงรุกสู่สถานศึกษาในทุกระดับ การควบคุมเครื่องดื่มแอลกอฮอล์ทั้งในและรอบสถานศึกษา การเสริมสร้างโรงเรียนปลอดบุหรี่ อบรม พัฒนาศักยภาพผู้ปฏิบัติงานในกลุ่มนักเรียน/นักศึกษา พัฒนาเกณฑ์มาตรฐานโรงเรียนส่งเสริมสุขภาพ</a:t>
            </a:r>
            <a:r>
              <a:rPr lang="en-US" sz="2000" b="1" dirty="0">
                <a:solidFill>
                  <a:schemeClr val="tx1"/>
                </a:solidFill>
                <a:latin typeface="TH SarabunIT๙" panose="020B0500040200020003" pitchFamily="34" charset="-34"/>
                <a:cs typeface="TH SarabunIT๙" panose="020B0500040200020003" pitchFamily="34" charset="-34"/>
              </a:rPr>
              <a:t/>
            </a:r>
            <a:br>
              <a:rPr lang="en-US" sz="2000" b="1" dirty="0">
                <a:solidFill>
                  <a:schemeClr val="tx1"/>
                </a:solidFill>
                <a:latin typeface="TH SarabunIT๙" panose="020B0500040200020003" pitchFamily="34" charset="-34"/>
                <a:cs typeface="TH SarabunIT๙" panose="020B0500040200020003" pitchFamily="34" charset="-34"/>
              </a:rPr>
            </a:br>
            <a:r>
              <a:rPr lang="th-TH" sz="2000" b="1" dirty="0">
                <a:solidFill>
                  <a:schemeClr val="tx1"/>
                </a:solidFill>
                <a:latin typeface="TH SarabunIT๙" panose="020B0500040200020003" pitchFamily="34" charset="-34"/>
                <a:cs typeface="TH SarabunIT๙" panose="020B0500040200020003" pitchFamily="34" charset="-34"/>
              </a:rPr>
              <a:t>            3) จัดบริการที่มีคุณภาพมาตรฐานครอบคลุมและเข้าถึงวัยรุ่นทุกกลุ่มในสถานบริการสาธารณสุข สถานศึกษา และชุมชน </a:t>
            </a:r>
            <a:r>
              <a:rPr lang="en-US" sz="2000" b="1" dirty="0">
                <a:solidFill>
                  <a:schemeClr val="tx1"/>
                </a:solidFill>
                <a:latin typeface="TH SarabunIT๙" panose="020B0500040200020003" pitchFamily="34" charset="-34"/>
                <a:cs typeface="TH SarabunIT๙" panose="020B0500040200020003" pitchFamily="34" charset="-34"/>
              </a:rPr>
              <a:t/>
            </a:r>
            <a:br>
              <a:rPr lang="en-US" sz="2000" b="1" dirty="0">
                <a:solidFill>
                  <a:schemeClr val="tx1"/>
                </a:solidFill>
                <a:latin typeface="TH SarabunIT๙" panose="020B0500040200020003" pitchFamily="34" charset="-34"/>
                <a:cs typeface="TH SarabunIT๙" panose="020B0500040200020003" pitchFamily="34" charset="-34"/>
              </a:rPr>
            </a:br>
            <a:r>
              <a:rPr lang="th-TH" sz="2000" b="1" dirty="0">
                <a:solidFill>
                  <a:schemeClr val="tx1"/>
                </a:solidFill>
                <a:latin typeface="TH SarabunIT๙" panose="020B0500040200020003" pitchFamily="34" charset="-34"/>
                <a:cs typeface="TH SarabunIT๙" panose="020B0500040200020003" pitchFamily="34" charset="-34"/>
              </a:rPr>
              <a:t>            4) จัดบริการเชิงรุกสู่ชุมชน การพัฒนาชุมชนต้นแบบในการส่งเสริมสุขภาพ และป้องกันปัญหาด้านพฤติกรรมเสี่ยงของวัยรุ่น</a:t>
            </a:r>
            <a:r>
              <a:rPr lang="en-US" sz="2000" b="1" dirty="0">
                <a:solidFill>
                  <a:schemeClr val="tx1"/>
                </a:solidFill>
                <a:latin typeface="TH SarabunIT๙" panose="020B0500040200020003" pitchFamily="34" charset="-34"/>
                <a:cs typeface="TH SarabunIT๙" panose="020B0500040200020003" pitchFamily="34" charset="-34"/>
              </a:rPr>
              <a:t/>
            </a:r>
            <a:br>
              <a:rPr lang="en-US" sz="2000" b="1" dirty="0">
                <a:solidFill>
                  <a:schemeClr val="tx1"/>
                </a:solidFill>
                <a:latin typeface="TH SarabunIT๙" panose="020B0500040200020003" pitchFamily="34" charset="-34"/>
                <a:cs typeface="TH SarabunIT๙" panose="020B0500040200020003" pitchFamily="34" charset="-34"/>
              </a:rPr>
            </a:br>
            <a:r>
              <a:rPr lang="th-TH" sz="2000" b="1" dirty="0">
                <a:solidFill>
                  <a:schemeClr val="tx1"/>
                </a:solidFill>
                <a:latin typeface="TH SarabunIT๙" panose="020B0500040200020003" pitchFamily="34" charset="-34"/>
                <a:cs typeface="TH SarabunIT๙" panose="020B0500040200020003" pitchFamily="34" charset="-34"/>
              </a:rPr>
              <a:t>	  </a:t>
            </a:r>
            <a:r>
              <a:rPr lang="th-TH" sz="2000" b="1" dirty="0" smtClean="0">
                <a:solidFill>
                  <a:schemeClr val="tx1"/>
                </a:solidFill>
                <a:latin typeface="TH SarabunIT๙" panose="020B0500040200020003" pitchFamily="34" charset="-34"/>
                <a:cs typeface="TH SarabunIT๙" panose="020B0500040200020003" pitchFamily="34" charset="-34"/>
              </a:rPr>
              <a:t>  5</a:t>
            </a:r>
            <a:r>
              <a:rPr lang="th-TH" sz="2000" b="1" dirty="0">
                <a:solidFill>
                  <a:schemeClr val="tx1"/>
                </a:solidFill>
                <a:latin typeface="TH SarabunIT๙" panose="020B0500040200020003" pitchFamily="34" charset="-34"/>
                <a:cs typeface="TH SarabunIT๙" panose="020B0500040200020003" pitchFamily="34" charset="-34"/>
              </a:rPr>
              <a:t>) พัฒนาระบบบริหารจัดการร่วมกับ </a:t>
            </a:r>
            <a:r>
              <a:rPr lang="en-US" sz="2000" b="1" dirty="0">
                <a:solidFill>
                  <a:schemeClr val="tx1"/>
                </a:solidFill>
                <a:latin typeface="TH SarabunIT๙" panose="020B0500040200020003" pitchFamily="34" charset="-34"/>
                <a:cs typeface="TH SarabunIT๙" panose="020B0500040200020003" pitchFamily="34" charset="-34"/>
              </a:rPr>
              <a:t>DHS </a:t>
            </a:r>
            <a:r>
              <a:rPr lang="th-TH" sz="2000" b="1" dirty="0">
                <a:solidFill>
                  <a:schemeClr val="tx1"/>
                </a:solidFill>
                <a:latin typeface="TH SarabunIT๙" panose="020B0500040200020003" pitchFamily="34" charset="-34"/>
                <a:cs typeface="TH SarabunIT๙" panose="020B0500040200020003" pitchFamily="34" charset="-34"/>
              </a:rPr>
              <a:t>เพื่อสนับสนุนการดำเนินงานส่งเสริมสุขภาพและป้องกันโรคในกลุ่มวัยรุ่น</a:t>
            </a:r>
            <a:r>
              <a:rPr lang="en-US" sz="2000" b="1" dirty="0">
                <a:solidFill>
                  <a:schemeClr val="tx1"/>
                </a:solidFill>
                <a:latin typeface="TH SarabunIT๙" panose="020B0500040200020003" pitchFamily="34" charset="-34"/>
                <a:cs typeface="TH SarabunIT๙" panose="020B0500040200020003" pitchFamily="34" charset="-34"/>
              </a:rPr>
              <a:t/>
            </a:r>
            <a:br>
              <a:rPr lang="en-US" sz="2000" b="1" dirty="0">
                <a:solidFill>
                  <a:schemeClr val="tx1"/>
                </a:solidFill>
                <a:latin typeface="TH SarabunIT๙" panose="020B0500040200020003" pitchFamily="34" charset="-34"/>
                <a:cs typeface="TH SarabunIT๙" panose="020B0500040200020003" pitchFamily="34" charset="-34"/>
              </a:rPr>
            </a:br>
            <a:r>
              <a:rPr lang="th-TH" sz="2000" b="1" dirty="0">
                <a:solidFill>
                  <a:schemeClr val="tx1"/>
                </a:solidFill>
                <a:latin typeface="TH SarabunIT๙" panose="020B0500040200020003" pitchFamily="34" charset="-34"/>
                <a:cs typeface="TH SarabunIT๙" panose="020B0500040200020003" pitchFamily="34" charset="-34"/>
              </a:rPr>
              <a:t>            6) พัฒนาระบบบริการสร้างเสริมสุขภาพในกลุ่มเด็กวัยรุ่น นักศึกษา การเข้าถึงวัยรุ่นที่มีพฤติกรรมเสี่ยงและพัฒนาทักษะชีวิต (เพศสัมพันธ์ สารเสพติด บุหรี่ แอลกอฮอล์ ติดเกม การพนัน ความรุนแรง)</a:t>
            </a:r>
            <a:r>
              <a:rPr lang="en-US" sz="2000" b="1" dirty="0">
                <a:solidFill>
                  <a:schemeClr val="tx1"/>
                </a:solidFill>
                <a:latin typeface="TH SarabunIT๙" panose="020B0500040200020003" pitchFamily="34" charset="-34"/>
                <a:cs typeface="TH SarabunIT๙" panose="020B0500040200020003" pitchFamily="34" charset="-34"/>
              </a:rPr>
              <a:t/>
            </a:r>
            <a:br>
              <a:rPr lang="en-US" sz="2000" b="1" dirty="0">
                <a:solidFill>
                  <a:schemeClr val="tx1"/>
                </a:solidFill>
                <a:latin typeface="TH SarabunIT๙" panose="020B0500040200020003" pitchFamily="34" charset="-34"/>
                <a:cs typeface="TH SarabunIT๙" panose="020B0500040200020003" pitchFamily="34" charset="-34"/>
              </a:rPr>
            </a:br>
            <a:r>
              <a:rPr lang="en-US" sz="2000" b="1" dirty="0">
                <a:solidFill>
                  <a:schemeClr val="tx1"/>
                </a:solidFill>
                <a:latin typeface="TH SarabunIT๙" panose="020B0500040200020003" pitchFamily="34" charset="-34"/>
                <a:cs typeface="TH SarabunIT๙" panose="020B0500040200020003" pitchFamily="34" charset="-34"/>
              </a:rPr>
              <a:t>	  </a:t>
            </a:r>
            <a:r>
              <a:rPr lang="en-US" sz="2000" b="1" dirty="0" smtClean="0">
                <a:solidFill>
                  <a:schemeClr val="tx1"/>
                </a:solidFill>
                <a:latin typeface="TH SarabunIT๙" panose="020B0500040200020003" pitchFamily="34" charset="-34"/>
                <a:cs typeface="TH SarabunIT๙" panose="020B0500040200020003" pitchFamily="34" charset="-34"/>
              </a:rPr>
              <a:t>  7</a:t>
            </a:r>
            <a:r>
              <a:rPr lang="th-TH" sz="2000" b="1" dirty="0">
                <a:solidFill>
                  <a:schemeClr val="tx1"/>
                </a:solidFill>
                <a:latin typeface="TH SarabunIT๙" panose="020B0500040200020003" pitchFamily="34" charset="-34"/>
                <a:cs typeface="TH SarabunIT๙" panose="020B0500040200020003" pitchFamily="34" charset="-34"/>
              </a:rPr>
              <a:t>) จัดบริการที่เป็นมิตรสอดคล้องกับความต้องการและบริบทของวัยรุ่นรวมถึงการให้บริการคุมกำเนิดในแม่วัยรุ่น</a:t>
            </a:r>
            <a:r>
              <a:rPr lang="en-US" sz="2000" b="1" dirty="0">
                <a:solidFill>
                  <a:schemeClr val="tx1"/>
                </a:solidFill>
                <a:latin typeface="TH SarabunIT๙" panose="020B0500040200020003" pitchFamily="34" charset="-34"/>
                <a:cs typeface="TH SarabunIT๙" panose="020B0500040200020003" pitchFamily="34" charset="-34"/>
              </a:rPr>
              <a:t/>
            </a:r>
            <a:br>
              <a:rPr lang="en-US" sz="2000" b="1" dirty="0">
                <a:solidFill>
                  <a:schemeClr val="tx1"/>
                </a:solidFill>
                <a:latin typeface="TH SarabunIT๙" panose="020B0500040200020003" pitchFamily="34" charset="-34"/>
                <a:cs typeface="TH SarabunIT๙" panose="020B0500040200020003" pitchFamily="34" charset="-34"/>
              </a:rPr>
            </a:br>
            <a:r>
              <a:rPr lang="th-TH" sz="2000" b="1" dirty="0">
                <a:solidFill>
                  <a:schemeClr val="tx1"/>
                </a:solidFill>
                <a:latin typeface="TH SarabunIT๙" panose="020B0500040200020003" pitchFamily="34" charset="-34"/>
                <a:cs typeface="TH SarabunIT๙" panose="020B0500040200020003" pitchFamily="34" charset="-34"/>
              </a:rPr>
              <a:t>	  </a:t>
            </a:r>
            <a:r>
              <a:rPr lang="th-TH" sz="2000" b="1" dirty="0" smtClean="0">
                <a:solidFill>
                  <a:schemeClr val="tx1"/>
                </a:solidFill>
                <a:latin typeface="TH SarabunIT๙" panose="020B0500040200020003" pitchFamily="34" charset="-34"/>
                <a:cs typeface="TH SarabunIT๙" panose="020B0500040200020003" pitchFamily="34" charset="-34"/>
              </a:rPr>
              <a:t>  8</a:t>
            </a:r>
            <a:r>
              <a:rPr lang="th-TH" sz="2000" b="1" dirty="0">
                <a:solidFill>
                  <a:schemeClr val="tx1"/>
                </a:solidFill>
                <a:latin typeface="TH SarabunIT๙" panose="020B0500040200020003" pitchFamily="34" charset="-34"/>
                <a:cs typeface="TH SarabunIT๙" panose="020B0500040200020003" pitchFamily="34" charset="-34"/>
              </a:rPr>
              <a:t>) จัดบริการเชิงรุกสู่ชุมชน เน้นการจัดพื้นที่สร้างสรรค์ที่วัยรุ่น และเยาวชนมีส่วนร่วม การบริการเชิงรุก (</a:t>
            </a:r>
            <a:r>
              <a:rPr lang="en-US" sz="2000" b="1" dirty="0">
                <a:solidFill>
                  <a:schemeClr val="tx1"/>
                </a:solidFill>
                <a:latin typeface="TH SarabunIT๙" panose="020B0500040200020003" pitchFamily="34" charset="-34"/>
                <a:cs typeface="TH SarabunIT๙" panose="020B0500040200020003" pitchFamily="34" charset="-34"/>
              </a:rPr>
              <a:t>Outreach Service</a:t>
            </a:r>
            <a:r>
              <a:rPr lang="th-TH" sz="2000" b="1" dirty="0">
                <a:solidFill>
                  <a:schemeClr val="tx1"/>
                </a:solidFill>
                <a:latin typeface="TH SarabunIT๙" panose="020B0500040200020003" pitchFamily="34" charset="-34"/>
                <a:cs typeface="TH SarabunIT๙" panose="020B0500040200020003" pitchFamily="34" charset="-34"/>
              </a:rPr>
              <a:t>) และการจัดพื้นที่เรียนรู้ของพ่อแม่ ผู้ปกครองหรือโรงเรียนพ่อแม่</a:t>
            </a:r>
            <a:r>
              <a:rPr lang="en-US" sz="2000" b="1" dirty="0">
                <a:solidFill>
                  <a:schemeClr val="tx1"/>
                </a:solidFill>
                <a:latin typeface="TH SarabunIT๙" panose="020B0500040200020003" pitchFamily="34" charset="-34"/>
                <a:cs typeface="TH SarabunIT๙" panose="020B0500040200020003" pitchFamily="34" charset="-34"/>
              </a:rPr>
              <a:t/>
            </a:r>
            <a:br>
              <a:rPr lang="en-US" sz="2000" b="1" dirty="0">
                <a:solidFill>
                  <a:schemeClr val="tx1"/>
                </a:solidFill>
                <a:latin typeface="TH SarabunIT๙" panose="020B0500040200020003" pitchFamily="34" charset="-34"/>
                <a:cs typeface="TH SarabunIT๙" panose="020B0500040200020003" pitchFamily="34" charset="-34"/>
              </a:rPr>
            </a:br>
            <a:r>
              <a:rPr lang="th-TH" sz="2000" b="1" dirty="0">
                <a:solidFill>
                  <a:schemeClr val="tx1"/>
                </a:solidFill>
                <a:latin typeface="TH SarabunIT๙" panose="020B0500040200020003" pitchFamily="34" charset="-34"/>
                <a:cs typeface="TH SarabunIT๙" panose="020B0500040200020003" pitchFamily="34" charset="-34"/>
              </a:rPr>
              <a:t>	  </a:t>
            </a:r>
            <a:r>
              <a:rPr lang="th-TH" sz="2000" b="1" dirty="0" smtClean="0">
                <a:solidFill>
                  <a:schemeClr val="tx1"/>
                </a:solidFill>
                <a:latin typeface="TH SarabunIT๙" panose="020B0500040200020003" pitchFamily="34" charset="-34"/>
                <a:cs typeface="TH SarabunIT๙" panose="020B0500040200020003" pitchFamily="34" charset="-34"/>
              </a:rPr>
              <a:t>  9</a:t>
            </a:r>
            <a:r>
              <a:rPr lang="th-TH" sz="2000" b="1" dirty="0">
                <a:solidFill>
                  <a:schemeClr val="tx1"/>
                </a:solidFill>
                <a:latin typeface="TH SarabunIT๙" panose="020B0500040200020003" pitchFamily="34" charset="-34"/>
                <a:cs typeface="TH SarabunIT๙" panose="020B0500040200020003" pitchFamily="34" charset="-34"/>
              </a:rPr>
              <a:t>) การบูร</a:t>
            </a:r>
            <a:r>
              <a:rPr lang="th-TH" sz="2000" b="1" dirty="0" err="1">
                <a:solidFill>
                  <a:schemeClr val="tx1"/>
                </a:solidFill>
                <a:latin typeface="TH SarabunIT๙" panose="020B0500040200020003" pitchFamily="34" charset="-34"/>
                <a:cs typeface="TH SarabunIT๙" panose="020B0500040200020003" pitchFamily="34" charset="-34"/>
              </a:rPr>
              <a:t>ณา</a:t>
            </a:r>
            <a:r>
              <a:rPr lang="th-TH" sz="2000" b="1" dirty="0">
                <a:solidFill>
                  <a:schemeClr val="tx1"/>
                </a:solidFill>
                <a:latin typeface="TH SarabunIT๙" panose="020B0500040200020003" pitchFamily="34" charset="-34"/>
                <a:cs typeface="TH SarabunIT๙" panose="020B0500040200020003" pitchFamily="34" charset="-34"/>
              </a:rPr>
              <a:t>การและเชื่อมโยงกับระบบ </a:t>
            </a:r>
            <a:r>
              <a:rPr lang="en-US" sz="2000" b="1" dirty="0">
                <a:solidFill>
                  <a:schemeClr val="tx1"/>
                </a:solidFill>
                <a:latin typeface="TH SarabunIT๙" panose="020B0500040200020003" pitchFamily="34" charset="-34"/>
                <a:cs typeface="TH SarabunIT๙" panose="020B0500040200020003" pitchFamily="34" charset="-34"/>
              </a:rPr>
              <a:t>DHS </a:t>
            </a:r>
            <a:r>
              <a:rPr lang="th-TH" sz="2000" b="1" dirty="0">
                <a:solidFill>
                  <a:schemeClr val="tx1"/>
                </a:solidFill>
                <a:latin typeface="TH SarabunIT๙" panose="020B0500040200020003" pitchFamily="34" charset="-34"/>
                <a:cs typeface="TH SarabunIT๙" panose="020B0500040200020003" pitchFamily="34" charset="-34"/>
              </a:rPr>
              <a:t>โดยมีกิจกรรม</a:t>
            </a:r>
            <a:r>
              <a:rPr lang="th-TH" sz="2000" b="1" dirty="0" err="1">
                <a:solidFill>
                  <a:schemeClr val="tx1"/>
                </a:solidFill>
                <a:latin typeface="TH SarabunIT๙" panose="020B0500040200020003" pitchFamily="34" charset="-34"/>
                <a:cs typeface="TH SarabunIT๙" panose="020B0500040200020003" pitchFamily="34" charset="-34"/>
              </a:rPr>
              <a:t>บูรณา</a:t>
            </a:r>
            <a:r>
              <a:rPr lang="th-TH" sz="2000" b="1" dirty="0">
                <a:solidFill>
                  <a:schemeClr val="tx1"/>
                </a:solidFill>
                <a:latin typeface="TH SarabunIT๙" panose="020B0500040200020003" pitchFamily="34" charset="-34"/>
                <a:cs typeface="TH SarabunIT๙" panose="020B0500040200020003" pitchFamily="34" charset="-34"/>
              </a:rPr>
              <a:t>การในการพัฒนาระบบข้อมูลสุขภาพวัยรุ่น มีทีม </a:t>
            </a:r>
            <a:r>
              <a:rPr lang="en-US" sz="2000" b="1" dirty="0">
                <a:solidFill>
                  <a:schemeClr val="tx1"/>
                </a:solidFill>
                <a:latin typeface="TH SarabunIT๙" panose="020B0500040200020003" pitchFamily="34" charset="-34"/>
                <a:cs typeface="TH SarabunIT๙" panose="020B0500040200020003" pitchFamily="34" charset="-34"/>
              </a:rPr>
              <a:t>Teen Manager </a:t>
            </a:r>
            <a:r>
              <a:rPr lang="th-TH" sz="2000" b="1" dirty="0">
                <a:solidFill>
                  <a:schemeClr val="tx1"/>
                </a:solidFill>
                <a:latin typeface="TH SarabunIT๙" panose="020B0500040200020003" pitchFamily="34" charset="-34"/>
                <a:cs typeface="TH SarabunIT๙" panose="020B0500040200020003" pitchFamily="34" charset="-34"/>
              </a:rPr>
              <a:t>ระดับเขต/จังหวัด ในการขับเคลื่อนการดำเนินงานกลุ่มวัยรุ่นในพื้นที่ เพื่อให้วัยรุ่นสามารถเข้าถึงและใช้บริการได้อย่างทั่วถึง</a:t>
            </a:r>
            <a:r>
              <a:rPr lang="en-US" sz="2000" b="1" dirty="0">
                <a:solidFill>
                  <a:schemeClr val="tx1"/>
                </a:solidFill>
                <a:latin typeface="TH SarabunIT๙" panose="020B0500040200020003" pitchFamily="34" charset="-34"/>
                <a:cs typeface="TH SarabunIT๙" panose="020B0500040200020003" pitchFamily="34" charset="-34"/>
              </a:rPr>
              <a:t/>
            </a:r>
            <a:br>
              <a:rPr lang="en-US" sz="2000" b="1" dirty="0">
                <a:solidFill>
                  <a:schemeClr val="tx1"/>
                </a:solidFill>
                <a:latin typeface="TH SarabunIT๙" panose="020B0500040200020003" pitchFamily="34" charset="-34"/>
                <a:cs typeface="TH SarabunIT๙" panose="020B0500040200020003" pitchFamily="34" charset="-34"/>
              </a:rPr>
            </a:br>
            <a:r>
              <a:rPr lang="th-TH" sz="2000" b="1" dirty="0">
                <a:solidFill>
                  <a:schemeClr val="tx1"/>
                </a:solidFill>
                <a:latin typeface="TH SarabunIT๙" panose="020B0500040200020003" pitchFamily="34" charset="-34"/>
                <a:cs typeface="TH SarabunIT๙" panose="020B0500040200020003" pitchFamily="34" charset="-34"/>
              </a:rPr>
              <a:t>         </a:t>
            </a:r>
            <a:r>
              <a:rPr lang="th-TH" sz="2000" b="1" dirty="0" smtClean="0">
                <a:solidFill>
                  <a:schemeClr val="tx1"/>
                </a:solidFill>
                <a:latin typeface="TH SarabunIT๙" panose="020B0500040200020003" pitchFamily="34" charset="-34"/>
                <a:cs typeface="TH SarabunIT๙" panose="020B0500040200020003" pitchFamily="34" charset="-34"/>
              </a:rPr>
              <a:t> 10</a:t>
            </a:r>
            <a:r>
              <a:rPr lang="th-TH" sz="2000" b="1" dirty="0">
                <a:solidFill>
                  <a:schemeClr val="tx1"/>
                </a:solidFill>
                <a:latin typeface="TH SarabunIT๙" panose="020B0500040200020003" pitchFamily="34" charset="-34"/>
                <a:cs typeface="TH SarabunIT๙" panose="020B0500040200020003" pitchFamily="34" charset="-34"/>
              </a:rPr>
              <a:t>) กิจกรรม โครงการอื่น ๆ เพื่อแก้ไขปัญหาเร่งด่วน และปัญหาสำคัญ ของพื้นที่</a:t>
            </a:r>
            <a:r>
              <a:rPr lang="en-US" sz="2000" b="1" dirty="0">
                <a:solidFill>
                  <a:schemeClr val="tx1"/>
                </a:solidFill>
                <a:latin typeface="TH SarabunIT๙" panose="020B0500040200020003" pitchFamily="34" charset="-34"/>
                <a:cs typeface="TH SarabunIT๙" panose="020B0500040200020003" pitchFamily="34" charset="-34"/>
              </a:rPr>
              <a:t/>
            </a:r>
            <a:br>
              <a:rPr lang="en-US" sz="2000" b="1" dirty="0">
                <a:solidFill>
                  <a:schemeClr val="tx1"/>
                </a:solidFill>
                <a:latin typeface="TH SarabunIT๙" panose="020B0500040200020003" pitchFamily="34" charset="-34"/>
                <a:cs typeface="TH SarabunIT๙" panose="020B0500040200020003" pitchFamily="34" charset="-34"/>
              </a:rPr>
            </a:br>
            <a:endParaRPr lang="th-TH" sz="2000" b="1" dirty="0">
              <a:solidFill>
                <a:schemeClr val="tx1"/>
              </a:solidFill>
              <a:latin typeface="TH SarabunIT๙" panose="020B0500040200020003" pitchFamily="34" charset="-34"/>
              <a:cs typeface="TH SarabunIT๙" panose="020B0500040200020003" pitchFamily="34" charset="-34"/>
            </a:endParaRPr>
          </a:p>
        </p:txBody>
      </p:sp>
      <p:pic>
        <p:nvPicPr>
          <p:cNvPr id="4" name="รูปภาพ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4761934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270934" y="848068"/>
            <a:ext cx="11781366" cy="5857532"/>
          </a:xfrm>
          <a:solidFill>
            <a:schemeClr val="accent4">
              <a:lumMod val="20000"/>
              <a:lumOff val="80000"/>
            </a:schemeClr>
          </a:solidFill>
        </p:spPr>
        <p:txBody>
          <a:bodyPr>
            <a:noAutofit/>
          </a:bodyPr>
          <a:lstStyle/>
          <a:p>
            <a:r>
              <a:rPr lang="th-TH" sz="2800" b="1" dirty="0">
                <a:solidFill>
                  <a:schemeClr val="accent5"/>
                </a:solidFill>
                <a:latin typeface="TH SarabunIT๙" panose="020B0500040200020003" pitchFamily="34" charset="-34"/>
                <a:cs typeface="TH SarabunIT๙" panose="020B0500040200020003" pitchFamily="34" charset="-34"/>
              </a:rPr>
              <a:t>โครงการ </a:t>
            </a:r>
            <a:r>
              <a:rPr lang="en-US" sz="2800" b="1" dirty="0">
                <a:solidFill>
                  <a:schemeClr val="accent5"/>
                </a:solidFill>
                <a:latin typeface="TH SarabunIT๙" panose="020B0500040200020003" pitchFamily="34" charset="-34"/>
                <a:cs typeface="TH SarabunIT๙" panose="020B0500040200020003" pitchFamily="34" charset="-34"/>
              </a:rPr>
              <a:t>: </a:t>
            </a:r>
            <a:r>
              <a:rPr lang="th-TH" sz="2800" b="1" dirty="0">
                <a:solidFill>
                  <a:schemeClr val="accent5"/>
                </a:solidFill>
                <a:latin typeface="TH SarabunIT๙" panose="020B0500040200020003" pitchFamily="34" charset="-34"/>
                <a:cs typeface="TH SarabunIT๙" panose="020B0500040200020003" pitchFamily="34" charset="-34"/>
              </a:rPr>
              <a:t>โครงการพัฒนาและเสริมสร้างคนไทยกลุ่มวัยทำงาน แบบ</a:t>
            </a:r>
            <a:r>
              <a:rPr lang="th-TH" sz="2800" b="1" dirty="0" err="1">
                <a:solidFill>
                  <a:schemeClr val="accent5"/>
                </a:solidFill>
                <a:latin typeface="TH SarabunIT๙" panose="020B0500040200020003" pitchFamily="34" charset="-34"/>
                <a:cs typeface="TH SarabunIT๙" panose="020B0500040200020003" pitchFamily="34" charset="-34"/>
              </a:rPr>
              <a:t>บูรณา</a:t>
            </a:r>
            <a:r>
              <a:rPr lang="th-TH" sz="2800" b="1" dirty="0">
                <a:solidFill>
                  <a:schemeClr val="accent5"/>
                </a:solidFill>
                <a:latin typeface="TH SarabunIT๙" panose="020B0500040200020003" pitchFamily="34" charset="-34"/>
                <a:cs typeface="TH SarabunIT๙" panose="020B0500040200020003" pitchFamily="34" charset="-34"/>
              </a:rPr>
              <a:t>การ</a:t>
            </a:r>
            <a:r>
              <a:rPr lang="en-US" sz="2800" b="1" dirty="0">
                <a:solidFill>
                  <a:schemeClr val="accent5"/>
                </a:solidFill>
                <a:latin typeface="TH SarabunIT๙" panose="020B0500040200020003" pitchFamily="34" charset="-34"/>
                <a:cs typeface="TH SarabunIT๙" panose="020B0500040200020003" pitchFamily="34" charset="-34"/>
              </a:rPr>
              <a:t/>
            </a:r>
            <a:br>
              <a:rPr lang="en-US" sz="2800" b="1" dirty="0">
                <a:solidFill>
                  <a:schemeClr val="accent5"/>
                </a:solidFill>
                <a:latin typeface="TH SarabunIT๙" panose="020B0500040200020003" pitchFamily="34" charset="-34"/>
                <a:cs typeface="TH SarabunIT๙" panose="020B0500040200020003" pitchFamily="34" charset="-34"/>
              </a:rPr>
            </a:br>
            <a:r>
              <a:rPr lang="th-TH" sz="2800" b="1" dirty="0">
                <a:solidFill>
                  <a:schemeClr val="accent5"/>
                </a:solidFill>
                <a:latin typeface="TH SarabunIT๙" panose="020B0500040200020003" pitchFamily="34" charset="-34"/>
                <a:cs typeface="TH SarabunIT๙" panose="020B0500040200020003" pitchFamily="34" charset="-34"/>
              </a:rPr>
              <a:t>กิจกรรม </a:t>
            </a:r>
            <a:r>
              <a:rPr lang="en-US" sz="2800" b="1" dirty="0">
                <a:solidFill>
                  <a:schemeClr val="accent5"/>
                </a:solidFill>
                <a:latin typeface="TH SarabunIT๙" panose="020B0500040200020003" pitchFamily="34" charset="-34"/>
                <a:cs typeface="TH SarabunIT๙" panose="020B0500040200020003" pitchFamily="34" charset="-34"/>
              </a:rPr>
              <a:t>: </a:t>
            </a:r>
            <a:r>
              <a:rPr lang="th-TH" sz="2800" b="1" dirty="0">
                <a:solidFill>
                  <a:schemeClr val="accent5"/>
                </a:solidFill>
                <a:latin typeface="TH SarabunIT๙" panose="020B0500040200020003" pitchFamily="34" charset="-34"/>
                <a:cs typeface="TH SarabunIT๙" panose="020B0500040200020003" pitchFamily="34" charset="-34"/>
              </a:rPr>
              <a:t>การพัฒนาและเสริมสร้างศักยภาพคนไทยกลุ่มวัยทำงาน</a:t>
            </a:r>
            <a:r>
              <a:rPr lang="en-US" sz="2800" b="1" dirty="0">
                <a:solidFill>
                  <a:schemeClr val="accent5"/>
                </a:solidFill>
                <a:latin typeface="TH SarabunIT๙" panose="020B0500040200020003" pitchFamily="34" charset="-34"/>
                <a:cs typeface="TH SarabunIT๙" panose="020B0500040200020003" pitchFamily="34" charset="-34"/>
              </a:rPr>
              <a:t/>
            </a:r>
            <a:br>
              <a:rPr lang="en-US" sz="2800" b="1" dirty="0">
                <a:solidFill>
                  <a:schemeClr val="accent5"/>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เป้าหมาย </a:t>
            </a:r>
            <a:r>
              <a:rPr lang="en-US" sz="2400" b="1" dirty="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ประชาชนวัยทำงานได้รับการพัฒนาคุณภาพชีวิต</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ตัวชี้วัด </a:t>
            </a:r>
            <a:r>
              <a:rPr lang="en-US" sz="2400" b="1" dirty="0">
                <a:solidFill>
                  <a:schemeClr val="tx1"/>
                </a:solidFill>
                <a:latin typeface="TH SarabunIT๙" panose="020B0500040200020003" pitchFamily="34" charset="-34"/>
                <a:cs typeface="TH SarabunIT๙" panose="020B0500040200020003" pitchFamily="34" charset="-34"/>
              </a:rPr>
              <a:t>: 1. </a:t>
            </a:r>
            <a:r>
              <a:rPr lang="th-TH" sz="2400" b="1" dirty="0">
                <a:solidFill>
                  <a:schemeClr val="tx1"/>
                </a:solidFill>
                <a:latin typeface="TH SarabunIT๙" panose="020B0500040200020003" pitchFamily="34" charset="-34"/>
                <a:cs typeface="TH SarabunIT๙" panose="020B0500040200020003" pitchFamily="34" charset="-34"/>
              </a:rPr>
              <a:t>อัตราป่วยรายใหม่จากโรคหลอดเลือดหัวใจลดลง ร้อยละ 2</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2. อัตราตายจากอุบัติเหตุทางถนนไม่เกิน 14 ต่อประชากรแสนคน</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u="sng" dirty="0">
                <a:solidFill>
                  <a:schemeClr val="tx1"/>
                </a:solidFill>
                <a:latin typeface="TH SarabunIT๙" panose="020B0500040200020003" pitchFamily="34" charset="-34"/>
                <a:cs typeface="TH SarabunIT๙" panose="020B0500040200020003" pitchFamily="34" charset="-34"/>
              </a:rPr>
              <a:t>ดำเนินการกิจกรรม</a:t>
            </a:r>
            <a:r>
              <a:rPr lang="th-TH" sz="2400" b="1" dirty="0">
                <a:solidFill>
                  <a:schemeClr val="tx1"/>
                </a:solidFill>
                <a:latin typeface="TH SarabunIT๙" panose="020B0500040200020003" pitchFamily="34" charset="-34"/>
                <a:cs typeface="TH SarabunIT๙" panose="020B0500040200020003" pitchFamily="34" charset="-34"/>
              </a:rPr>
              <a:t> โครงการ ที่เกี่ยวข้อง สอดคล้องกับบริบทพื้นที่แต่ละเขตสุขภาพ จังหวัด อำเภอ ตำบล ดังนี้</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 พัฒนาระบบ สร้างเสริมสุขภาพในกลุ่มวัยทำงาน คัดกรอง ประเมินความเสี่ยง ให้คำปรึกษา ดูแลรักษา รวมทั้งให้ความรู้เพื่อการปรับเปลี่ยนพฤติกรรม </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 การบังคับใช้กฎหมาย ปรับปรุงสิ่งแวดล้อมในการทำงานให้ปลอดภัยและเอื้อต่อสุขภาพ </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 พัฒนาคลินิกบริการและการจัดการโรคความดันโลหิตสูง เบาหวาน (คลินิก</a:t>
            </a:r>
            <a:r>
              <a:rPr lang="en-US" sz="2400" b="1" dirty="0">
                <a:solidFill>
                  <a:schemeClr val="tx1"/>
                </a:solidFill>
                <a:latin typeface="TH SarabunIT๙" panose="020B0500040200020003" pitchFamily="34" charset="-34"/>
                <a:cs typeface="TH SarabunIT๙" panose="020B0500040200020003" pitchFamily="34" charset="-34"/>
              </a:rPr>
              <a:t> NCD</a:t>
            </a:r>
            <a:r>
              <a:rPr lang="th-TH" sz="2400" b="1" dirty="0">
                <a:solidFill>
                  <a:schemeClr val="tx1"/>
                </a:solidFill>
                <a:latin typeface="TH SarabunIT๙" panose="020B0500040200020003" pitchFamily="34" charset="-34"/>
                <a:cs typeface="TH SarabunIT๙" panose="020B0500040200020003" pitchFamily="34" charset="-34"/>
              </a:rPr>
              <a:t> คุณภาพ) และ</a:t>
            </a:r>
            <a:r>
              <a:rPr lang="en-US" sz="2400" b="1" dirty="0">
                <a:solidFill>
                  <a:schemeClr val="tx1"/>
                </a:solidFill>
                <a:latin typeface="TH SarabunIT๙" panose="020B0500040200020003" pitchFamily="34" charset="-34"/>
                <a:cs typeface="TH SarabunIT๙" panose="020B0500040200020003" pitchFamily="34" charset="-34"/>
              </a:rPr>
              <a:t> CVD</a:t>
            </a:r>
            <a:br>
              <a:rPr lang="en-US" sz="2400" b="1" dirty="0">
                <a:solidFill>
                  <a:schemeClr val="tx1"/>
                </a:solidFill>
                <a:latin typeface="TH SarabunIT๙" panose="020B0500040200020003" pitchFamily="34" charset="-34"/>
                <a:cs typeface="TH SarabunIT๙" panose="020B0500040200020003" pitchFamily="34" charset="-34"/>
              </a:rPr>
            </a:br>
            <a:r>
              <a:rPr lang="en-US" sz="2400" b="1" dirty="0">
                <a:solidFill>
                  <a:schemeClr val="tx1"/>
                </a:solidFill>
                <a:latin typeface="TH SarabunIT๙" panose="020B0500040200020003" pitchFamily="34" charset="-34"/>
                <a:cs typeface="TH SarabunIT๙" panose="020B0500040200020003" pitchFamily="34" charset="-34"/>
              </a:rPr>
              <a:t>	</a:t>
            </a:r>
            <a:r>
              <a:rPr lang="en-US" sz="2400" b="1" dirty="0" smtClean="0">
                <a:solidFill>
                  <a:schemeClr val="tx1"/>
                </a:solidFill>
                <a:latin typeface="TH SarabunIT๙" panose="020B0500040200020003" pitchFamily="34" charset="-34"/>
                <a:cs typeface="TH SarabunIT๙" panose="020B0500040200020003" pitchFamily="34" charset="-34"/>
              </a:rPr>
              <a:t>   - </a:t>
            </a:r>
            <a:r>
              <a:rPr lang="th-TH" sz="2400" b="1" dirty="0">
                <a:solidFill>
                  <a:schemeClr val="tx1"/>
                </a:solidFill>
                <a:latin typeface="TH SarabunIT๙" panose="020B0500040200020003" pitchFamily="34" charset="-34"/>
                <a:cs typeface="TH SarabunIT๙" panose="020B0500040200020003" pitchFamily="34" charset="-34"/>
              </a:rPr>
              <a:t>พัฒนาคลินิกและเพิ่มพูนทักษะการให้บริการคลินิก </a:t>
            </a:r>
            <a:r>
              <a:rPr lang="en-US" sz="2400" b="1" dirty="0">
                <a:solidFill>
                  <a:schemeClr val="tx1"/>
                </a:solidFill>
                <a:latin typeface="TH SarabunIT๙" panose="020B0500040200020003" pitchFamily="34" charset="-34"/>
                <a:cs typeface="TH SarabunIT๙" panose="020B0500040200020003" pitchFamily="34" charset="-34"/>
              </a:rPr>
              <a:t>DPAC</a:t>
            </a:r>
            <a:br>
              <a:rPr lang="en-US" sz="2400" b="1" dirty="0">
                <a:solidFill>
                  <a:schemeClr val="tx1"/>
                </a:solidFill>
                <a:latin typeface="TH SarabunIT๙" panose="020B0500040200020003" pitchFamily="34" charset="-34"/>
                <a:cs typeface="TH SarabunIT๙" panose="020B0500040200020003" pitchFamily="34" charset="-34"/>
              </a:rPr>
            </a:br>
            <a:r>
              <a:rPr lang="en-US" sz="2400" b="1" dirty="0">
                <a:solidFill>
                  <a:schemeClr val="tx1"/>
                </a:solidFill>
                <a:latin typeface="TH SarabunIT๙" panose="020B0500040200020003" pitchFamily="34" charset="-34"/>
                <a:cs typeface="TH SarabunIT๙" panose="020B0500040200020003" pitchFamily="34" charset="-34"/>
              </a:rPr>
              <a:t>	</a:t>
            </a:r>
            <a:r>
              <a:rPr lang="en-US" sz="2400" b="1" dirty="0" smtClean="0">
                <a:solidFill>
                  <a:schemeClr val="tx1"/>
                </a:solidFill>
                <a:latin typeface="TH SarabunIT๙" panose="020B0500040200020003" pitchFamily="34" charset="-34"/>
                <a:cs typeface="TH SarabunIT๙" panose="020B0500040200020003" pitchFamily="34" charset="-34"/>
              </a:rPr>
              <a:t>   - </a:t>
            </a:r>
            <a:r>
              <a:rPr lang="th-TH" sz="2400" b="1" dirty="0">
                <a:solidFill>
                  <a:schemeClr val="tx1"/>
                </a:solidFill>
                <a:latin typeface="TH SarabunIT๙" panose="020B0500040200020003" pitchFamily="34" charset="-34"/>
                <a:cs typeface="TH SarabunIT๙" panose="020B0500040200020003" pitchFamily="34" charset="-34"/>
              </a:rPr>
              <a:t>ส่งเสริมสุขภาพประชากรวัยทำงานในสถานประกอบการ</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   - </a:t>
            </a:r>
            <a:r>
              <a:rPr lang="th-TH" sz="2400" b="1" dirty="0" err="1">
                <a:solidFill>
                  <a:schemeClr val="tx1"/>
                </a:solidFill>
                <a:latin typeface="TH SarabunIT๙" panose="020B0500040200020003" pitchFamily="34" charset="-34"/>
                <a:cs typeface="TH SarabunIT๙" panose="020B0500040200020003" pitchFamily="34" charset="-34"/>
              </a:rPr>
              <a:t>บูรณา</a:t>
            </a:r>
            <a:r>
              <a:rPr lang="th-TH" sz="2400" b="1" dirty="0">
                <a:solidFill>
                  <a:schemeClr val="tx1"/>
                </a:solidFill>
                <a:latin typeface="TH SarabunIT๙" panose="020B0500040200020003" pitchFamily="34" charset="-34"/>
                <a:cs typeface="TH SarabunIT๙" panose="020B0500040200020003" pitchFamily="34" charset="-34"/>
              </a:rPr>
              <a:t>การการป้องกันอุบัติเหตุทางถนนใน </a:t>
            </a:r>
            <a:r>
              <a:rPr lang="en-US" sz="2400" b="1" dirty="0">
                <a:solidFill>
                  <a:schemeClr val="tx1"/>
                </a:solidFill>
                <a:latin typeface="TH SarabunIT๙" panose="020B0500040200020003" pitchFamily="34" charset="-34"/>
                <a:cs typeface="TH SarabunIT๙" panose="020B0500040200020003" pitchFamily="34" charset="-34"/>
              </a:rPr>
              <a:t>DHS</a:t>
            </a:r>
            <a:br>
              <a:rPr lang="en-US" sz="2400" b="1" dirty="0">
                <a:solidFill>
                  <a:schemeClr val="tx1"/>
                </a:solidFill>
                <a:latin typeface="TH SarabunIT๙" panose="020B0500040200020003" pitchFamily="34" charset="-34"/>
                <a:cs typeface="TH SarabunIT๙" panose="020B0500040200020003" pitchFamily="34" charset="-34"/>
              </a:rPr>
            </a:br>
            <a:r>
              <a:rPr lang="en-US" sz="2400" b="1" dirty="0">
                <a:solidFill>
                  <a:schemeClr val="tx1"/>
                </a:solidFill>
                <a:latin typeface="TH SarabunIT๙" panose="020B0500040200020003" pitchFamily="34" charset="-34"/>
                <a:cs typeface="TH SarabunIT๙" panose="020B0500040200020003" pitchFamily="34" charset="-34"/>
              </a:rPr>
              <a:t> 	</a:t>
            </a:r>
            <a:r>
              <a:rPr lang="en-US" sz="2300" b="1" dirty="0" smtClean="0">
                <a:solidFill>
                  <a:schemeClr val="tx1"/>
                </a:solidFill>
                <a:latin typeface="TH SarabunIT๙" panose="020B0500040200020003" pitchFamily="34" charset="-34"/>
                <a:cs typeface="TH SarabunIT๙" panose="020B0500040200020003" pitchFamily="34" charset="-34"/>
              </a:rPr>
              <a:t>   -</a:t>
            </a:r>
            <a:r>
              <a:rPr lang="th-TH" sz="2300" b="1" dirty="0" smtClean="0">
                <a:solidFill>
                  <a:schemeClr val="tx1"/>
                </a:solidFill>
                <a:latin typeface="TH SarabunIT๙" panose="020B0500040200020003" pitchFamily="34" charset="-34"/>
                <a:cs typeface="TH SarabunIT๙" panose="020B0500040200020003" pitchFamily="34" charset="-34"/>
              </a:rPr>
              <a:t> </a:t>
            </a:r>
            <a:r>
              <a:rPr lang="th-TH" sz="2300" b="1" dirty="0">
                <a:solidFill>
                  <a:schemeClr val="tx1"/>
                </a:solidFill>
                <a:latin typeface="TH SarabunIT๙" panose="020B0500040200020003" pitchFamily="34" charset="-34"/>
                <a:cs typeface="TH SarabunIT๙" panose="020B0500040200020003" pitchFamily="34" charset="-34"/>
              </a:rPr>
              <a:t>ส่งเสริมและสนับสนุนให้มีการส่งเสริมสุขภาพจิตและป้องกันปัญหาสุขภาพจิตวัยทำงานในชุมชนโดยเชื่อมโยงกับระบบสุขภาพระดับอำเภอ</a:t>
            </a:r>
            <a:r>
              <a:rPr lang="en-US" sz="2000" b="1" dirty="0">
                <a:solidFill>
                  <a:schemeClr val="tx1"/>
                </a:solidFill>
                <a:latin typeface="TH SarabunIT๙" panose="020B0500040200020003" pitchFamily="34" charset="-34"/>
                <a:cs typeface="TH SarabunIT๙" panose="020B0500040200020003" pitchFamily="34" charset="-34"/>
              </a:rPr>
              <a:t/>
            </a:r>
            <a:br>
              <a:rPr lang="en-US" sz="2000" b="1" dirty="0">
                <a:solidFill>
                  <a:schemeClr val="tx1"/>
                </a:solidFill>
                <a:latin typeface="TH SarabunIT๙" panose="020B0500040200020003" pitchFamily="34" charset="-34"/>
                <a:cs typeface="TH SarabunIT๙" panose="020B0500040200020003" pitchFamily="34" charset="-34"/>
              </a:rPr>
            </a:br>
            <a:r>
              <a:rPr lang="th-TH" sz="2000" b="1" dirty="0" smtClean="0">
                <a:solidFill>
                  <a:schemeClr val="tx1"/>
                </a:solidFill>
                <a:latin typeface="TH SarabunIT๙" panose="020B0500040200020003" pitchFamily="34" charset="-34"/>
                <a:cs typeface="TH SarabunIT๙" panose="020B0500040200020003" pitchFamily="34" charset="-34"/>
              </a:rPr>
              <a:t>	    </a:t>
            </a:r>
            <a:r>
              <a:rPr lang="th-TH" sz="2400" b="1" dirty="0" smtClean="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กิจกรรม โครงการอื่น ๆ เพื่อแก้ไขปัญหาเร่งด่วน และปัญหาสำคัญ ของพื้นที่</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endParaRPr lang="th-TH" sz="2400" b="1" dirty="0">
              <a:solidFill>
                <a:schemeClr val="tx1"/>
              </a:solidFill>
              <a:latin typeface="TH SarabunIT๙" panose="020B0500040200020003" pitchFamily="34" charset="-34"/>
              <a:cs typeface="TH SarabunIT๙" panose="020B0500040200020003" pitchFamily="34" charset="-34"/>
            </a:endParaRPr>
          </a:p>
        </p:txBody>
      </p:sp>
      <p:pic>
        <p:nvPicPr>
          <p:cNvPr id="4" name="รูปภาพ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11367686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258234" y="977900"/>
            <a:ext cx="11654366" cy="5461000"/>
          </a:xfrm>
          <a:solidFill>
            <a:schemeClr val="accent3">
              <a:lumMod val="40000"/>
              <a:lumOff val="60000"/>
            </a:schemeClr>
          </a:solidFill>
        </p:spPr>
        <p:txBody>
          <a:bodyPr>
            <a:normAutofit/>
          </a:bodyPr>
          <a:lstStyle/>
          <a:p>
            <a:r>
              <a:rPr lang="th-TH" sz="3200" b="1" dirty="0">
                <a:solidFill>
                  <a:schemeClr val="accent5"/>
                </a:solidFill>
                <a:latin typeface="TH SarabunIT๙" panose="020B0500040200020003" pitchFamily="34" charset="-34"/>
                <a:cs typeface="TH SarabunIT๙" panose="020B0500040200020003" pitchFamily="34" charset="-34"/>
              </a:rPr>
              <a:t>โครงการ </a:t>
            </a:r>
            <a:r>
              <a:rPr lang="en-US" sz="3200" b="1" dirty="0">
                <a:solidFill>
                  <a:schemeClr val="accent5"/>
                </a:solidFill>
                <a:latin typeface="TH SarabunIT๙" panose="020B0500040200020003" pitchFamily="34" charset="-34"/>
                <a:cs typeface="TH SarabunIT๙" panose="020B0500040200020003" pitchFamily="34" charset="-34"/>
              </a:rPr>
              <a:t>: </a:t>
            </a:r>
            <a:r>
              <a:rPr lang="th-TH" sz="3200" b="1" dirty="0">
                <a:solidFill>
                  <a:schemeClr val="accent5"/>
                </a:solidFill>
                <a:latin typeface="TH SarabunIT๙" panose="020B0500040200020003" pitchFamily="34" charset="-34"/>
                <a:cs typeface="TH SarabunIT๙" panose="020B0500040200020003" pitchFamily="34" charset="-34"/>
              </a:rPr>
              <a:t>โครงการพัฒนาและเสริมสร้างศักยภาพคนไทยกลุ่มวัยผู้สูงอายุแบบ</a:t>
            </a:r>
            <a:r>
              <a:rPr lang="th-TH" sz="3200" b="1" dirty="0" err="1">
                <a:solidFill>
                  <a:schemeClr val="accent5"/>
                </a:solidFill>
                <a:latin typeface="TH SarabunIT๙" panose="020B0500040200020003" pitchFamily="34" charset="-34"/>
                <a:cs typeface="TH SarabunIT๙" panose="020B0500040200020003" pitchFamily="34" charset="-34"/>
              </a:rPr>
              <a:t>บูรณา</a:t>
            </a:r>
            <a:r>
              <a:rPr lang="th-TH" sz="3200" b="1" dirty="0">
                <a:solidFill>
                  <a:schemeClr val="accent5"/>
                </a:solidFill>
                <a:latin typeface="TH SarabunIT๙" panose="020B0500040200020003" pitchFamily="34" charset="-34"/>
                <a:cs typeface="TH SarabunIT๙" panose="020B0500040200020003" pitchFamily="34" charset="-34"/>
              </a:rPr>
              <a:t>การ</a:t>
            </a:r>
            <a:r>
              <a:rPr lang="en-US" sz="3200" b="1" dirty="0">
                <a:solidFill>
                  <a:schemeClr val="accent5"/>
                </a:solidFill>
                <a:latin typeface="TH SarabunIT๙" panose="020B0500040200020003" pitchFamily="34" charset="-34"/>
                <a:cs typeface="TH SarabunIT๙" panose="020B0500040200020003" pitchFamily="34" charset="-34"/>
              </a:rPr>
              <a:t/>
            </a:r>
            <a:br>
              <a:rPr lang="en-US" sz="3200" b="1" dirty="0">
                <a:solidFill>
                  <a:schemeClr val="accent5"/>
                </a:solidFill>
                <a:latin typeface="TH SarabunIT๙" panose="020B0500040200020003" pitchFamily="34" charset="-34"/>
                <a:cs typeface="TH SarabunIT๙" panose="020B0500040200020003" pitchFamily="34" charset="-34"/>
              </a:rPr>
            </a:br>
            <a:r>
              <a:rPr lang="th-TH" sz="3200" b="1" dirty="0">
                <a:solidFill>
                  <a:schemeClr val="accent5"/>
                </a:solidFill>
                <a:latin typeface="TH SarabunIT๙" panose="020B0500040200020003" pitchFamily="34" charset="-34"/>
                <a:cs typeface="TH SarabunIT๙" panose="020B0500040200020003" pitchFamily="34" charset="-34"/>
              </a:rPr>
              <a:t>กิจกรรม </a:t>
            </a:r>
            <a:r>
              <a:rPr lang="en-US" sz="3200" b="1" dirty="0">
                <a:solidFill>
                  <a:schemeClr val="accent5"/>
                </a:solidFill>
                <a:latin typeface="TH SarabunIT๙" panose="020B0500040200020003" pitchFamily="34" charset="-34"/>
                <a:cs typeface="TH SarabunIT๙" panose="020B0500040200020003" pitchFamily="34" charset="-34"/>
              </a:rPr>
              <a:t>: </a:t>
            </a:r>
            <a:r>
              <a:rPr lang="th-TH" sz="3200" b="1" dirty="0">
                <a:solidFill>
                  <a:schemeClr val="accent5"/>
                </a:solidFill>
                <a:latin typeface="TH SarabunIT๙" panose="020B0500040200020003" pitchFamily="34" charset="-34"/>
                <a:cs typeface="TH SarabunIT๙" panose="020B0500040200020003" pitchFamily="34" charset="-34"/>
              </a:rPr>
              <a:t>การพัฒนาและเสริมสร้างศักยภาพคนไทยสุขภาพกลุ่มผู้สูงอายุ </a:t>
            </a:r>
            <a:r>
              <a:rPr lang="en-US" sz="3200" b="1" dirty="0">
                <a:solidFill>
                  <a:schemeClr val="accent5"/>
                </a:solidFill>
                <a:latin typeface="TH SarabunIT๙" panose="020B0500040200020003" pitchFamily="34" charset="-34"/>
                <a:cs typeface="TH SarabunIT๙" panose="020B0500040200020003" pitchFamily="34" charset="-34"/>
              </a:rPr>
              <a:t/>
            </a:r>
            <a:br>
              <a:rPr lang="en-US" sz="3200" b="1" dirty="0">
                <a:solidFill>
                  <a:schemeClr val="accent5"/>
                </a:solidFill>
                <a:latin typeface="TH SarabunIT๙" panose="020B0500040200020003" pitchFamily="34" charset="-34"/>
                <a:cs typeface="TH SarabunIT๙" panose="020B0500040200020003" pitchFamily="34" charset="-34"/>
              </a:rPr>
            </a:br>
            <a:r>
              <a:rPr lang="th-TH" sz="2800" b="1" u="sng" dirty="0">
                <a:solidFill>
                  <a:schemeClr val="tx2"/>
                </a:solidFill>
                <a:latin typeface="TH SarabunIT๙" panose="020B0500040200020003" pitchFamily="34" charset="-34"/>
                <a:cs typeface="TH SarabunIT๙" panose="020B0500040200020003" pitchFamily="34" charset="-34"/>
              </a:rPr>
              <a:t>เป้าหมาย</a:t>
            </a:r>
            <a:r>
              <a:rPr lang="th-TH" sz="2800" b="1" dirty="0">
                <a:solidFill>
                  <a:schemeClr val="tx2"/>
                </a:solidFill>
                <a:latin typeface="TH SarabunIT๙" panose="020B0500040200020003" pitchFamily="34" charset="-34"/>
                <a:cs typeface="TH SarabunIT๙" panose="020B0500040200020003" pitchFamily="34" charset="-34"/>
              </a:rPr>
              <a:t> </a:t>
            </a:r>
            <a:r>
              <a:rPr lang="en-US" sz="2800" b="1" dirty="0">
                <a:solidFill>
                  <a:schemeClr val="tx2"/>
                </a:solidFill>
                <a:latin typeface="TH SarabunIT๙" panose="020B0500040200020003" pitchFamily="34" charset="-34"/>
                <a:cs typeface="TH SarabunIT๙" panose="020B0500040200020003" pitchFamily="34" charset="-34"/>
              </a:rPr>
              <a:t>: </a:t>
            </a:r>
            <a:r>
              <a:rPr lang="th-TH" sz="2800" b="1" dirty="0">
                <a:solidFill>
                  <a:schemeClr val="tx2"/>
                </a:solidFill>
                <a:latin typeface="TH SarabunIT๙" panose="020B0500040200020003" pitchFamily="34" charset="-34"/>
                <a:cs typeface="TH SarabunIT๙" panose="020B0500040200020003" pitchFamily="34" charset="-34"/>
              </a:rPr>
              <a:t>ประชาชนผู้สูงอายุได้รับการพัฒนาคุณภาพชีวิต</a:t>
            </a:r>
            <a:r>
              <a:rPr lang="en-US" sz="2800" b="1" dirty="0">
                <a:solidFill>
                  <a:schemeClr val="tx2"/>
                </a:solidFill>
                <a:latin typeface="TH SarabunIT๙" panose="020B0500040200020003" pitchFamily="34" charset="-34"/>
                <a:cs typeface="TH SarabunIT๙" panose="020B0500040200020003" pitchFamily="34" charset="-34"/>
              </a:rPr>
              <a:t/>
            </a:r>
            <a:br>
              <a:rPr lang="en-US" sz="2800" b="1" dirty="0">
                <a:solidFill>
                  <a:schemeClr val="tx2"/>
                </a:solidFill>
                <a:latin typeface="TH SarabunIT๙" panose="020B0500040200020003" pitchFamily="34" charset="-34"/>
                <a:cs typeface="TH SarabunIT๙" panose="020B0500040200020003" pitchFamily="34" charset="-34"/>
              </a:rPr>
            </a:br>
            <a:r>
              <a:rPr lang="th-TH" sz="2800" b="1" u="sng" dirty="0">
                <a:solidFill>
                  <a:schemeClr val="tx2"/>
                </a:solidFill>
                <a:latin typeface="TH SarabunIT๙" panose="020B0500040200020003" pitchFamily="34" charset="-34"/>
                <a:cs typeface="TH SarabunIT๙" panose="020B0500040200020003" pitchFamily="34" charset="-34"/>
              </a:rPr>
              <a:t>ตัวชี้วัด</a:t>
            </a:r>
            <a:r>
              <a:rPr lang="th-TH" sz="2800" b="1" dirty="0">
                <a:solidFill>
                  <a:schemeClr val="tx2"/>
                </a:solidFill>
                <a:latin typeface="TH SarabunIT๙" panose="020B0500040200020003" pitchFamily="34" charset="-34"/>
                <a:cs typeface="TH SarabunIT๙" panose="020B0500040200020003" pitchFamily="34" charset="-34"/>
              </a:rPr>
              <a:t> </a:t>
            </a:r>
            <a:r>
              <a:rPr lang="en-US" sz="2800" b="1" dirty="0">
                <a:solidFill>
                  <a:schemeClr val="tx2"/>
                </a:solidFill>
                <a:latin typeface="TH SarabunIT๙" panose="020B0500040200020003" pitchFamily="34" charset="-34"/>
                <a:cs typeface="TH SarabunIT๙" panose="020B0500040200020003" pitchFamily="34" charset="-34"/>
              </a:rPr>
              <a:t>: 1. </a:t>
            </a:r>
            <a:r>
              <a:rPr lang="th-TH" sz="2800" b="1" dirty="0">
                <a:solidFill>
                  <a:schemeClr val="tx2"/>
                </a:solidFill>
                <a:latin typeface="TH SarabunIT๙" panose="020B0500040200020003" pitchFamily="34" charset="-34"/>
                <a:cs typeface="TH SarabunIT๙" panose="020B0500040200020003" pitchFamily="34" charset="-34"/>
              </a:rPr>
              <a:t>ผู้สูงอายุกลุ่มที่ต้องพึ่งพิงในการดำเนินกิจวัตรประจำวันพื้นฐาน ไม่เกินร้อยละ 14</a:t>
            </a:r>
            <a:r>
              <a:rPr lang="en-US" sz="2800" b="1" dirty="0">
                <a:solidFill>
                  <a:schemeClr val="tx2"/>
                </a:solidFill>
                <a:latin typeface="TH SarabunIT๙" panose="020B0500040200020003" pitchFamily="34" charset="-34"/>
                <a:cs typeface="TH SarabunIT๙" panose="020B0500040200020003" pitchFamily="34" charset="-34"/>
              </a:rPr>
              <a:t/>
            </a:r>
            <a:br>
              <a:rPr lang="en-US" sz="2800" b="1" dirty="0">
                <a:solidFill>
                  <a:schemeClr val="tx2"/>
                </a:solidFill>
                <a:latin typeface="TH SarabunIT๙" panose="020B0500040200020003" pitchFamily="34" charset="-34"/>
                <a:cs typeface="TH SarabunIT๙" panose="020B0500040200020003" pitchFamily="34" charset="-34"/>
              </a:rPr>
            </a:br>
            <a:r>
              <a:rPr lang="th-TH" sz="2800" b="1" dirty="0">
                <a:solidFill>
                  <a:schemeClr val="tx2"/>
                </a:solidFill>
                <a:latin typeface="TH SarabunIT๙" panose="020B0500040200020003" pitchFamily="34" charset="-34"/>
                <a:cs typeface="TH SarabunIT๙" panose="020B0500040200020003" pitchFamily="34" charset="-34"/>
              </a:rPr>
              <a:t>            2. ผู้สูงอายุได้รับการพัฒนาทักษะกายใน ร้อยละ 80</a:t>
            </a:r>
            <a:r>
              <a:rPr lang="en-US" sz="2800" b="1" dirty="0">
                <a:solidFill>
                  <a:schemeClr val="tx2"/>
                </a:solidFill>
                <a:latin typeface="TH SarabunIT๙" panose="020B0500040200020003" pitchFamily="34" charset="-34"/>
                <a:cs typeface="TH SarabunIT๙" panose="020B0500040200020003" pitchFamily="34" charset="-34"/>
              </a:rPr>
              <a:t/>
            </a:r>
            <a:br>
              <a:rPr lang="en-US" sz="2800" b="1" dirty="0">
                <a:solidFill>
                  <a:schemeClr val="tx2"/>
                </a:solidFill>
                <a:latin typeface="TH SarabunIT๙" panose="020B0500040200020003" pitchFamily="34" charset="-34"/>
                <a:cs typeface="TH SarabunIT๙" panose="020B0500040200020003" pitchFamily="34" charset="-34"/>
              </a:rPr>
            </a:br>
            <a:r>
              <a:rPr lang="th-TH" sz="2800" b="1" u="sng" dirty="0">
                <a:solidFill>
                  <a:schemeClr val="tx2"/>
                </a:solidFill>
                <a:latin typeface="TH SarabunIT๙" panose="020B0500040200020003" pitchFamily="34" charset="-34"/>
                <a:cs typeface="TH SarabunIT๙" panose="020B0500040200020003" pitchFamily="34" charset="-34"/>
              </a:rPr>
              <a:t>ดำเนินการกิจกรรม</a:t>
            </a:r>
            <a:r>
              <a:rPr lang="th-TH" sz="2800" b="1" dirty="0">
                <a:solidFill>
                  <a:schemeClr val="tx2"/>
                </a:solidFill>
                <a:latin typeface="TH SarabunIT๙" panose="020B0500040200020003" pitchFamily="34" charset="-34"/>
                <a:cs typeface="TH SarabunIT๙" panose="020B0500040200020003" pitchFamily="34" charset="-34"/>
              </a:rPr>
              <a:t> โครงการ ที่เกี่ยวข้อง สอดคล้องกับบริบทพื้นที่แต่ละเขตสุขภาพ จังหวัด อำเภอ ตำบล ดังนี้</a:t>
            </a:r>
            <a:r>
              <a:rPr lang="en-US" sz="2800" b="1" dirty="0">
                <a:solidFill>
                  <a:schemeClr val="tx2"/>
                </a:solidFill>
                <a:latin typeface="TH SarabunIT๙" panose="020B0500040200020003" pitchFamily="34" charset="-34"/>
                <a:cs typeface="TH SarabunIT๙" panose="020B0500040200020003" pitchFamily="34" charset="-34"/>
              </a:rPr>
              <a:t/>
            </a:r>
            <a:br>
              <a:rPr lang="en-US" sz="2800" b="1" dirty="0">
                <a:solidFill>
                  <a:schemeClr val="tx2"/>
                </a:solidFill>
                <a:latin typeface="TH SarabunIT๙" panose="020B0500040200020003" pitchFamily="34" charset="-34"/>
                <a:cs typeface="TH SarabunIT๙" panose="020B0500040200020003" pitchFamily="34" charset="-34"/>
              </a:rPr>
            </a:br>
            <a:r>
              <a:rPr lang="th-TH" sz="2800" b="1" dirty="0">
                <a:solidFill>
                  <a:schemeClr val="tx2"/>
                </a:solidFill>
                <a:latin typeface="TH SarabunIT๙" panose="020B0500040200020003" pitchFamily="34" charset="-34"/>
                <a:cs typeface="TH SarabunIT๙" panose="020B0500040200020003" pitchFamily="34" charset="-34"/>
              </a:rPr>
              <a:t>          1) สนับสนุน การส่งเสริมสุขภาพและป้องกันปัญหาสุขภาพในผู้สูงอายุ และคัดกรองปัญหาสุขภาพ พร้อมสมุดบันทึกสุขภาพ 3 ด้าน (</a:t>
            </a:r>
            <a:r>
              <a:rPr lang="en-US" sz="2800" b="1" dirty="0">
                <a:solidFill>
                  <a:schemeClr val="tx2"/>
                </a:solidFill>
                <a:latin typeface="TH SarabunIT๙" panose="020B0500040200020003" pitchFamily="34" charset="-34"/>
                <a:cs typeface="TH SarabunIT๙" panose="020B0500040200020003" pitchFamily="34" charset="-34"/>
              </a:rPr>
              <a:t>ADL, </a:t>
            </a:r>
            <a:r>
              <a:rPr lang="th-TH" sz="2800" b="1" dirty="0">
                <a:solidFill>
                  <a:schemeClr val="tx2"/>
                </a:solidFill>
                <a:latin typeface="TH SarabunIT๙" panose="020B0500040200020003" pitchFamily="34" charset="-34"/>
                <a:cs typeface="TH SarabunIT๙" panose="020B0500040200020003" pitchFamily="34" charset="-34"/>
              </a:rPr>
              <a:t>โรคที่พบบ่อย</a:t>
            </a:r>
            <a:r>
              <a:rPr lang="en-US" sz="2800" b="1" dirty="0">
                <a:solidFill>
                  <a:schemeClr val="tx2"/>
                </a:solidFill>
                <a:latin typeface="TH SarabunIT๙" panose="020B0500040200020003" pitchFamily="34" charset="-34"/>
                <a:cs typeface="TH SarabunIT๙" panose="020B0500040200020003" pitchFamily="34" charset="-34"/>
              </a:rPr>
              <a:t>, Geriatric Syndromes)</a:t>
            </a:r>
            <a:br>
              <a:rPr lang="en-US" sz="2800" b="1" dirty="0">
                <a:solidFill>
                  <a:schemeClr val="tx2"/>
                </a:solidFill>
                <a:latin typeface="TH SarabunIT๙" panose="020B0500040200020003" pitchFamily="34" charset="-34"/>
                <a:cs typeface="TH SarabunIT๙" panose="020B0500040200020003" pitchFamily="34" charset="-34"/>
              </a:rPr>
            </a:br>
            <a:r>
              <a:rPr lang="th-TH" sz="2800" b="1" dirty="0">
                <a:solidFill>
                  <a:schemeClr val="tx2"/>
                </a:solidFill>
                <a:latin typeface="TH SarabunIT๙" panose="020B0500040200020003" pitchFamily="34" charset="-34"/>
                <a:cs typeface="TH SarabunIT๙" panose="020B0500040200020003" pitchFamily="34" charset="-34"/>
              </a:rPr>
              <a:t>          2) พัฒนาระบบบริการสุขภาพที่มีคุณภาพเชื่อมโยงจากสถานบริการสู่ชุมชน</a:t>
            </a:r>
            <a:r>
              <a:rPr lang="en-US" sz="2800" b="1" dirty="0">
                <a:solidFill>
                  <a:schemeClr val="tx2"/>
                </a:solidFill>
                <a:latin typeface="TH SarabunIT๙" panose="020B0500040200020003" pitchFamily="34" charset="-34"/>
                <a:cs typeface="TH SarabunIT๙" panose="020B0500040200020003" pitchFamily="34" charset="-34"/>
              </a:rPr>
              <a:t/>
            </a:r>
            <a:br>
              <a:rPr lang="en-US" sz="2800" b="1" dirty="0">
                <a:solidFill>
                  <a:schemeClr val="tx2"/>
                </a:solidFill>
                <a:latin typeface="TH SarabunIT๙" panose="020B0500040200020003" pitchFamily="34" charset="-34"/>
                <a:cs typeface="TH SarabunIT๙" panose="020B0500040200020003" pitchFamily="34" charset="-34"/>
              </a:rPr>
            </a:br>
            <a:r>
              <a:rPr lang="th-TH" sz="2800" b="1" dirty="0">
                <a:solidFill>
                  <a:schemeClr val="tx2"/>
                </a:solidFill>
                <a:latin typeface="TH SarabunIT๙" panose="020B0500040200020003" pitchFamily="34" charset="-34"/>
                <a:cs typeface="TH SarabunIT๙" panose="020B0500040200020003" pitchFamily="34" charset="-34"/>
              </a:rPr>
              <a:t>          3) พัฒนาการมีส่วนร่วมของสถานพยาบาล ครอบครัว ชุมชน และท้องถิ่น ในการดูแลสุขภาพผู้สูงอายุระยะยาว(</a:t>
            </a:r>
            <a:r>
              <a:rPr lang="en-US" sz="2800" b="1" dirty="0">
                <a:solidFill>
                  <a:schemeClr val="tx2"/>
                </a:solidFill>
                <a:latin typeface="TH SarabunIT๙" panose="020B0500040200020003" pitchFamily="34" charset="-34"/>
                <a:cs typeface="TH SarabunIT๙" panose="020B0500040200020003" pitchFamily="34" charset="-34"/>
              </a:rPr>
              <a:t>LTOP)</a:t>
            </a:r>
            <a:br>
              <a:rPr lang="en-US" sz="2800" b="1" dirty="0">
                <a:solidFill>
                  <a:schemeClr val="tx2"/>
                </a:solidFill>
                <a:latin typeface="TH SarabunIT๙" panose="020B0500040200020003" pitchFamily="34" charset="-34"/>
                <a:cs typeface="TH SarabunIT๙" panose="020B0500040200020003" pitchFamily="34" charset="-34"/>
              </a:rPr>
            </a:br>
            <a:endParaRPr lang="th-TH" sz="2800" b="1" dirty="0">
              <a:solidFill>
                <a:schemeClr val="tx2"/>
              </a:solidFill>
              <a:latin typeface="TH SarabunIT๙" panose="020B0500040200020003" pitchFamily="34" charset="-34"/>
              <a:cs typeface="TH SarabunIT๙" panose="020B0500040200020003" pitchFamily="34" charset="-34"/>
            </a:endParaRPr>
          </a:p>
        </p:txBody>
      </p:sp>
      <p:pic>
        <p:nvPicPr>
          <p:cNvPr id="4" name="รูปภาพ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16476138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254000" y="848068"/>
            <a:ext cx="11696700" cy="5727700"/>
          </a:xfrm>
          <a:solidFill>
            <a:schemeClr val="accent5">
              <a:lumMod val="20000"/>
              <a:lumOff val="80000"/>
            </a:schemeClr>
          </a:solidFill>
        </p:spPr>
        <p:txBody>
          <a:bodyPr>
            <a:noAutofit/>
          </a:bodyPr>
          <a:lstStyle/>
          <a:p>
            <a:r>
              <a:rPr lang="th-TH" sz="2800" b="1" dirty="0">
                <a:solidFill>
                  <a:srgbClr val="FF0000"/>
                </a:solidFill>
                <a:latin typeface="TH SarabunIT๙" panose="020B0500040200020003" pitchFamily="34" charset="-34"/>
                <a:cs typeface="TH SarabunIT๙" panose="020B0500040200020003" pitchFamily="34" charset="-34"/>
              </a:rPr>
              <a:t>แผนงาน </a:t>
            </a:r>
            <a:r>
              <a:rPr lang="en-US" sz="2800" b="1" dirty="0">
                <a:solidFill>
                  <a:srgbClr val="FF0000"/>
                </a:solidFill>
                <a:latin typeface="TH SarabunIT๙" panose="020B0500040200020003" pitchFamily="34" charset="-34"/>
                <a:cs typeface="TH SarabunIT๙" panose="020B0500040200020003" pitchFamily="34" charset="-34"/>
              </a:rPr>
              <a:t>: </a:t>
            </a:r>
            <a:r>
              <a:rPr lang="th-TH" sz="2800" b="1" dirty="0">
                <a:solidFill>
                  <a:srgbClr val="FF0000"/>
                </a:solidFill>
                <a:latin typeface="TH SarabunIT๙" panose="020B0500040200020003" pitchFamily="34" charset="-34"/>
                <a:cs typeface="TH SarabunIT๙" panose="020B0500040200020003" pitchFamily="34" charset="-34"/>
              </a:rPr>
              <a:t>แผนงาน</a:t>
            </a:r>
            <a:r>
              <a:rPr lang="th-TH" sz="2800" b="1" dirty="0" err="1">
                <a:solidFill>
                  <a:srgbClr val="FF0000"/>
                </a:solidFill>
                <a:latin typeface="TH SarabunIT๙" panose="020B0500040200020003" pitchFamily="34" charset="-34"/>
                <a:cs typeface="TH SarabunIT๙" panose="020B0500040200020003" pitchFamily="34" charset="-34"/>
              </a:rPr>
              <a:t>บูรณา</a:t>
            </a:r>
            <a:r>
              <a:rPr lang="th-TH" sz="2800" b="1" dirty="0">
                <a:solidFill>
                  <a:srgbClr val="FF0000"/>
                </a:solidFill>
                <a:latin typeface="TH SarabunIT๙" panose="020B0500040200020003" pitchFamily="34" charset="-34"/>
                <a:cs typeface="TH SarabunIT๙" panose="020B0500040200020003" pitchFamily="34" charset="-34"/>
              </a:rPr>
              <a:t>การสร้างความเสมอภาคเพื่อรองรับสังคมผู้สูงอายุ</a:t>
            </a:r>
            <a:r>
              <a:rPr lang="en-US" sz="2800" b="1" dirty="0">
                <a:solidFill>
                  <a:srgbClr val="FF0000"/>
                </a:solidFill>
                <a:latin typeface="TH SarabunIT๙" panose="020B0500040200020003" pitchFamily="34" charset="-34"/>
                <a:cs typeface="TH SarabunIT๙" panose="020B0500040200020003" pitchFamily="34" charset="-34"/>
              </a:rPr>
              <a:t/>
            </a:r>
            <a:br>
              <a:rPr lang="en-US" sz="2800" b="1" dirty="0">
                <a:solidFill>
                  <a:srgbClr val="FF0000"/>
                </a:solidFill>
                <a:latin typeface="TH SarabunIT๙" panose="020B0500040200020003" pitchFamily="34" charset="-34"/>
                <a:cs typeface="TH SarabunIT๙" panose="020B0500040200020003" pitchFamily="34" charset="-34"/>
              </a:rPr>
            </a:br>
            <a:r>
              <a:rPr lang="th-TH" sz="2800" b="1" dirty="0">
                <a:solidFill>
                  <a:srgbClr val="FF0000"/>
                </a:solidFill>
                <a:latin typeface="TH SarabunIT๙" panose="020B0500040200020003" pitchFamily="34" charset="-34"/>
                <a:cs typeface="TH SarabunIT๙" panose="020B0500040200020003" pitchFamily="34" charset="-34"/>
              </a:rPr>
              <a:t>โครงการ </a:t>
            </a:r>
            <a:r>
              <a:rPr lang="en-US" sz="2800" b="1" dirty="0">
                <a:solidFill>
                  <a:srgbClr val="FF0000"/>
                </a:solidFill>
                <a:latin typeface="TH SarabunIT๙" panose="020B0500040200020003" pitchFamily="34" charset="-34"/>
                <a:cs typeface="TH SarabunIT๙" panose="020B0500040200020003" pitchFamily="34" charset="-34"/>
              </a:rPr>
              <a:t>: </a:t>
            </a:r>
            <a:r>
              <a:rPr lang="th-TH" sz="2800" b="1" dirty="0">
                <a:solidFill>
                  <a:srgbClr val="FF0000"/>
                </a:solidFill>
                <a:latin typeface="TH SarabunIT๙" panose="020B0500040200020003" pitchFamily="34" charset="-34"/>
                <a:cs typeface="TH SarabunIT๙" panose="020B0500040200020003" pitchFamily="34" charset="-34"/>
              </a:rPr>
              <a:t>โครงการสร้างเสริมความเสมอภาคด้านสุขภาพเพื่อรองรับผู้สูงอายุแบบ</a:t>
            </a:r>
            <a:r>
              <a:rPr lang="th-TH" sz="2800" b="1" dirty="0" err="1">
                <a:solidFill>
                  <a:srgbClr val="FF0000"/>
                </a:solidFill>
                <a:latin typeface="TH SarabunIT๙" panose="020B0500040200020003" pitchFamily="34" charset="-34"/>
                <a:cs typeface="TH SarabunIT๙" panose="020B0500040200020003" pitchFamily="34" charset="-34"/>
              </a:rPr>
              <a:t>บูรณา</a:t>
            </a:r>
            <a:r>
              <a:rPr lang="th-TH" sz="2800" b="1" dirty="0">
                <a:solidFill>
                  <a:srgbClr val="FF0000"/>
                </a:solidFill>
                <a:latin typeface="TH SarabunIT๙" panose="020B0500040200020003" pitchFamily="34" charset="-34"/>
                <a:cs typeface="TH SarabunIT๙" panose="020B0500040200020003" pitchFamily="34" charset="-34"/>
              </a:rPr>
              <a:t>การ</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u="sng" dirty="0">
                <a:solidFill>
                  <a:schemeClr val="tx1"/>
                </a:solidFill>
                <a:latin typeface="TH SarabunIT๙" panose="020B0500040200020003" pitchFamily="34" charset="-34"/>
                <a:cs typeface="TH SarabunIT๙" panose="020B0500040200020003" pitchFamily="34" charset="-34"/>
              </a:rPr>
              <a:t>กิจกรรม</a:t>
            </a:r>
            <a:r>
              <a:rPr lang="th-TH" sz="2400" b="1" dirty="0">
                <a:solidFill>
                  <a:schemeClr val="tx1"/>
                </a:solidFill>
                <a:latin typeface="TH SarabunIT๙" panose="020B0500040200020003" pitchFamily="34" charset="-34"/>
                <a:cs typeface="TH SarabunIT๙" panose="020B0500040200020003" pitchFamily="34" charset="-34"/>
              </a:rPr>
              <a:t> </a:t>
            </a:r>
            <a:r>
              <a:rPr lang="en-US" sz="2400" b="1" dirty="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สร้างเสริมความเสมอภาคอายุด้านสุขภาพเพื่อรองรับสังคมผู้สูงอายุ</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u="sng" dirty="0">
                <a:solidFill>
                  <a:schemeClr val="tx1"/>
                </a:solidFill>
                <a:latin typeface="TH SarabunIT๙" panose="020B0500040200020003" pitchFamily="34" charset="-34"/>
                <a:cs typeface="TH SarabunIT๙" panose="020B0500040200020003" pitchFamily="34" charset="-34"/>
              </a:rPr>
              <a:t>เป้าหมาย</a:t>
            </a:r>
            <a:r>
              <a:rPr lang="th-TH" sz="2400" b="1" dirty="0">
                <a:solidFill>
                  <a:schemeClr val="tx1"/>
                </a:solidFill>
                <a:latin typeface="TH SarabunIT๙" panose="020B0500040200020003" pitchFamily="34" charset="-34"/>
                <a:cs typeface="TH SarabunIT๙" panose="020B0500040200020003" pitchFamily="34" charset="-34"/>
              </a:rPr>
              <a:t> </a:t>
            </a:r>
            <a:r>
              <a:rPr lang="en-US" sz="2400" b="1" dirty="0">
                <a:solidFill>
                  <a:schemeClr val="tx1"/>
                </a:solidFill>
                <a:latin typeface="TH SarabunIT๙" panose="020B0500040200020003" pitchFamily="34" charset="-34"/>
                <a:cs typeface="TH SarabunIT๙" panose="020B0500040200020003" pitchFamily="34" charset="-34"/>
              </a:rPr>
              <a:t>: 1. </a:t>
            </a:r>
            <a:r>
              <a:rPr lang="th-TH" sz="2400" b="1" dirty="0">
                <a:solidFill>
                  <a:schemeClr val="tx1"/>
                </a:solidFill>
                <a:latin typeface="TH SarabunIT๙" panose="020B0500040200020003" pitchFamily="34" charset="-34"/>
                <a:cs typeface="TH SarabunIT๙" panose="020B0500040200020003" pitchFamily="34" charset="-34"/>
              </a:rPr>
              <a:t>ประชาชนวัยผู้สูงอายุได้รับการพัฒนาคุณภาพชีวิตด้านสุขภาพและสิ่งแวดล้อมอย่างเสมอภาค</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en-US" sz="2400" b="1" dirty="0">
                <a:solidFill>
                  <a:schemeClr val="tx1"/>
                </a:solidFill>
                <a:latin typeface="TH SarabunIT๙" panose="020B0500040200020003" pitchFamily="34" charset="-34"/>
                <a:cs typeface="TH SarabunIT๙" panose="020B0500040200020003" pitchFamily="34" charset="-34"/>
              </a:rPr>
              <a:t>	    </a:t>
            </a:r>
            <a:r>
              <a:rPr lang="en-US" sz="2400" b="1" dirty="0" smtClean="0">
                <a:solidFill>
                  <a:schemeClr val="tx1"/>
                </a:solidFill>
                <a:latin typeface="TH SarabunIT๙" panose="020B0500040200020003" pitchFamily="34" charset="-34"/>
                <a:cs typeface="TH SarabunIT๙" panose="020B0500040200020003" pitchFamily="34" charset="-34"/>
              </a:rPr>
              <a:t>    2</a:t>
            </a:r>
            <a:r>
              <a:rPr lang="en-US" sz="2400" b="1" dirty="0">
                <a:solidFill>
                  <a:schemeClr val="tx1"/>
                </a:solidFill>
                <a:latin typeface="TH SarabunIT๙" panose="020B0500040200020003" pitchFamily="34" charset="-34"/>
                <a:cs typeface="TH SarabunIT๙" panose="020B0500040200020003" pitchFamily="34" charset="-34"/>
              </a:rPr>
              <a:t>. </a:t>
            </a:r>
            <a:r>
              <a:rPr lang="th-TH" sz="2400" b="1" dirty="0">
                <a:solidFill>
                  <a:schemeClr val="tx1"/>
                </a:solidFill>
                <a:latin typeface="TH SarabunIT๙" panose="020B0500040200020003" pitchFamily="34" charset="-34"/>
                <a:cs typeface="TH SarabunIT๙" panose="020B0500040200020003" pitchFamily="34" charset="-34"/>
              </a:rPr>
              <a:t>พัฒนาระบบการดูแลผู้สูงอายุในระยะยาว พัฒนาระบบเฝ้าระวังการดูแลผู้ป่วย สูงอายุให้มีคุณภาพ</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u="sng" dirty="0">
                <a:solidFill>
                  <a:schemeClr val="tx1"/>
                </a:solidFill>
                <a:latin typeface="TH SarabunIT๙" panose="020B0500040200020003" pitchFamily="34" charset="-34"/>
                <a:cs typeface="TH SarabunIT๙" panose="020B0500040200020003" pitchFamily="34" charset="-34"/>
              </a:rPr>
              <a:t>ตัวชี้วัด</a:t>
            </a:r>
            <a:r>
              <a:rPr lang="th-TH" sz="2400" b="1" dirty="0">
                <a:solidFill>
                  <a:schemeClr val="tx1"/>
                </a:solidFill>
                <a:latin typeface="TH SarabunIT๙" panose="020B0500040200020003" pitchFamily="34" charset="-34"/>
                <a:cs typeface="TH SarabunIT๙" panose="020B0500040200020003" pitchFamily="34" charset="-34"/>
              </a:rPr>
              <a:t> </a:t>
            </a:r>
            <a:r>
              <a:rPr lang="en-US" sz="2400" b="1" dirty="0">
                <a:solidFill>
                  <a:schemeClr val="tx1"/>
                </a:solidFill>
                <a:latin typeface="TH SarabunIT๙" panose="020B0500040200020003" pitchFamily="34" charset="-34"/>
                <a:cs typeface="TH SarabunIT๙" panose="020B0500040200020003" pitchFamily="34" charset="-34"/>
              </a:rPr>
              <a:t>:  1. </a:t>
            </a:r>
            <a:r>
              <a:rPr lang="th-TH" sz="2400" b="1" dirty="0">
                <a:solidFill>
                  <a:schemeClr val="tx1"/>
                </a:solidFill>
                <a:latin typeface="TH SarabunIT๙" panose="020B0500040200020003" pitchFamily="34" charset="-34"/>
                <a:cs typeface="TH SarabunIT๙" panose="020B0500040200020003" pitchFamily="34" charset="-34"/>
              </a:rPr>
              <a:t>เขตบริการสุขภาพมีแผนบริหารจัดการรองรับการสร้างเสริมสุขภาพกลุ่มวัยผู้สูงอายุ </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u="sng" dirty="0" smtClean="0">
                <a:solidFill>
                  <a:schemeClr val="tx1"/>
                </a:solidFill>
                <a:latin typeface="TH SarabunIT๙" panose="020B0500040200020003" pitchFamily="34" charset="-34"/>
                <a:cs typeface="TH SarabunIT๙" panose="020B0500040200020003" pitchFamily="34" charset="-34"/>
              </a:rPr>
              <a:t>ดำเนินการ </a:t>
            </a:r>
            <a:br>
              <a:rPr lang="th-TH" sz="2400" b="1" u="sng" dirty="0" smtClean="0">
                <a:solidFill>
                  <a:schemeClr val="tx1"/>
                </a:solidFill>
                <a:latin typeface="TH SarabunIT๙" panose="020B0500040200020003" pitchFamily="34" charset="-34"/>
                <a:cs typeface="TH SarabunIT๙" panose="020B0500040200020003" pitchFamily="34" charset="-34"/>
              </a:rPr>
            </a:br>
            <a:r>
              <a:rPr lang="th-TH" sz="2400" b="1" dirty="0" smtClean="0">
                <a:solidFill>
                  <a:schemeClr val="tx1"/>
                </a:solidFill>
                <a:latin typeface="TH SarabunIT๙" panose="020B0500040200020003" pitchFamily="34" charset="-34"/>
                <a:cs typeface="TH SarabunIT๙" panose="020B0500040200020003" pitchFamily="34" charset="-34"/>
              </a:rPr>
              <a:t>			1) พัฒนา</a:t>
            </a:r>
            <a:r>
              <a:rPr lang="th-TH" sz="2400" b="1" dirty="0">
                <a:solidFill>
                  <a:schemeClr val="tx1"/>
                </a:solidFill>
                <a:latin typeface="TH SarabunIT๙" panose="020B0500040200020003" pitchFamily="34" charset="-34"/>
                <a:cs typeface="TH SarabunIT๙" panose="020B0500040200020003" pitchFamily="34" charset="-34"/>
              </a:rPr>
              <a:t>รูปแบบการดูแลระยะยาวสำหรับกลุ่มผู้สูงอายุที่ต้องพึ่งพิงรวมทั้งกลุ่มอายุอื่น  ที่ต้องการ</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ความช่วยเหลือในชีวิตประจำวัน ประจำปีงบประมาณ พ.ศ. 256</a:t>
            </a:r>
            <a:r>
              <a:rPr lang="en-US" sz="2400" b="1" dirty="0">
                <a:solidFill>
                  <a:schemeClr val="tx1"/>
                </a:solidFill>
                <a:latin typeface="TH SarabunIT๙" panose="020B0500040200020003" pitchFamily="34" charset="-34"/>
                <a:cs typeface="TH SarabunIT๙" panose="020B0500040200020003" pitchFamily="34" charset="-34"/>
              </a:rPr>
              <a:t>1</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smtClean="0">
                <a:solidFill>
                  <a:schemeClr val="tx1"/>
                </a:solidFill>
                <a:latin typeface="TH SarabunIT๙" panose="020B0500040200020003" pitchFamily="34" charset="-34"/>
                <a:cs typeface="TH SarabunIT๙" panose="020B0500040200020003" pitchFamily="34" charset="-34"/>
              </a:rPr>
              <a:t>			2) พัฒนา</a:t>
            </a:r>
            <a:r>
              <a:rPr lang="th-TH" sz="2400" b="1" dirty="0">
                <a:solidFill>
                  <a:schemeClr val="tx1"/>
                </a:solidFill>
                <a:latin typeface="TH SarabunIT๙" panose="020B0500040200020003" pitchFamily="34" charset="-34"/>
                <a:cs typeface="TH SarabunIT๙" panose="020B0500040200020003" pitchFamily="34" charset="-34"/>
              </a:rPr>
              <a:t>ศักยภาพเจ้าหน้าที่สาธารณสุขในภารกิจงานด้านสาธารณสุขสำหรับกลุ่มผู้สูงอายุ</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ที่ต้องพึ่งพิงรวมทั้งกลุ่มอายุอื่นที่ต้องการความช่วยเหลือในชีวิตประจำวัน</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smtClean="0">
                <a:solidFill>
                  <a:schemeClr val="tx1"/>
                </a:solidFill>
                <a:latin typeface="TH SarabunIT๙" panose="020B0500040200020003" pitchFamily="34" charset="-34"/>
                <a:cs typeface="TH SarabunIT๙" panose="020B0500040200020003" pitchFamily="34" charset="-34"/>
              </a:rPr>
              <a:t>			3) การ</a:t>
            </a:r>
            <a:r>
              <a:rPr lang="th-TH" sz="2400" b="1" dirty="0">
                <a:solidFill>
                  <a:schemeClr val="tx1"/>
                </a:solidFill>
                <a:latin typeface="TH SarabunIT๙" panose="020B0500040200020003" pitchFamily="34" charset="-34"/>
                <a:cs typeface="TH SarabunIT๙" panose="020B0500040200020003" pitchFamily="34" charset="-34"/>
              </a:rPr>
              <a:t>แลกเปลี่ยนเรียนรู้ ประสบการณ์ ปัญหา อุปสรรค และแนวทางการแก้ไขปัญหาการดูแล</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ระยะยาวสำหรับกลุ่มผู้สูงอายุที่ต้องพึ่งพิงรวมทั้งกลุ่มอายุอื่นที่ต้องการความช่วยเหลือในชีวิตประจำวัน</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smtClean="0">
                <a:solidFill>
                  <a:schemeClr val="tx1"/>
                </a:solidFill>
                <a:latin typeface="TH SarabunIT๙" panose="020B0500040200020003" pitchFamily="34" charset="-34"/>
                <a:cs typeface="TH SarabunIT๙" panose="020B0500040200020003" pitchFamily="34" charset="-34"/>
              </a:rPr>
              <a:t>			4) ประเมินผล</a:t>
            </a:r>
            <a:r>
              <a:rPr lang="th-TH" sz="2400" b="1" dirty="0">
                <a:solidFill>
                  <a:schemeClr val="tx1"/>
                </a:solidFill>
                <a:latin typeface="TH SarabunIT๙" panose="020B0500040200020003" pitchFamily="34" charset="-34"/>
                <a:cs typeface="TH SarabunIT๙" panose="020B0500040200020003" pitchFamily="34" charset="-34"/>
              </a:rPr>
              <a:t>รูปแบบบริการระยะยาวสำหรับกลุ่มผู้สูงอายุที่ต้องพึ่งพิงรวมทั้งกลุ่มอายุอื่นที่ต้องการ</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r>
              <a:rPr lang="th-TH" sz="2400" b="1" dirty="0">
                <a:solidFill>
                  <a:schemeClr val="tx1"/>
                </a:solidFill>
                <a:latin typeface="TH SarabunIT๙" panose="020B0500040200020003" pitchFamily="34" charset="-34"/>
                <a:cs typeface="TH SarabunIT๙" panose="020B0500040200020003" pitchFamily="34" charset="-34"/>
              </a:rPr>
              <a:t>ความช่วยเหลือใน</a:t>
            </a:r>
            <a:r>
              <a:rPr lang="th-TH" sz="2400" b="1" dirty="0" smtClean="0">
                <a:solidFill>
                  <a:schemeClr val="tx1"/>
                </a:solidFill>
                <a:latin typeface="TH SarabunIT๙" panose="020B0500040200020003" pitchFamily="34" charset="-34"/>
                <a:cs typeface="TH SarabunIT๙" panose="020B0500040200020003" pitchFamily="34" charset="-34"/>
              </a:rPr>
              <a:t>ชีวิตประจำวัน</a:t>
            </a:r>
            <a:r>
              <a:rPr lang="en-US" sz="2400" b="1" dirty="0">
                <a:solidFill>
                  <a:schemeClr val="tx1"/>
                </a:solidFill>
                <a:latin typeface="TH SarabunIT๙" panose="020B0500040200020003" pitchFamily="34" charset="-34"/>
                <a:cs typeface="TH SarabunIT๙" panose="020B0500040200020003" pitchFamily="34" charset="-34"/>
              </a:rPr>
              <a:t/>
            </a:r>
            <a:br>
              <a:rPr lang="en-US" sz="2400" b="1" dirty="0">
                <a:solidFill>
                  <a:schemeClr val="tx1"/>
                </a:solidFill>
                <a:latin typeface="TH SarabunIT๙" panose="020B0500040200020003" pitchFamily="34" charset="-34"/>
                <a:cs typeface="TH SarabunIT๙" panose="020B0500040200020003" pitchFamily="34" charset="-34"/>
              </a:rPr>
            </a:br>
            <a:endParaRPr lang="th-TH" sz="2400" b="1" dirty="0">
              <a:solidFill>
                <a:schemeClr val="tx1"/>
              </a:solidFill>
              <a:latin typeface="TH SarabunIT๙" panose="020B0500040200020003" pitchFamily="34" charset="-34"/>
              <a:cs typeface="TH SarabunIT๙" panose="020B0500040200020003" pitchFamily="34" charset="-34"/>
            </a:endParaRPr>
          </a:p>
        </p:txBody>
      </p:sp>
      <p:pic>
        <p:nvPicPr>
          <p:cNvPr id="4" name="รูปภาพ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10670610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342900" y="1625600"/>
            <a:ext cx="11493500" cy="3898900"/>
          </a:xfrm>
          <a:solidFill>
            <a:schemeClr val="accent4">
              <a:lumMod val="40000"/>
              <a:lumOff val="60000"/>
            </a:schemeClr>
          </a:solidFill>
        </p:spPr>
        <p:txBody>
          <a:bodyPr>
            <a:normAutofit fontScale="90000"/>
          </a:bodyPr>
          <a:lstStyle/>
          <a:p>
            <a:pPr algn="ctr"/>
            <a:r>
              <a:rPr lang="th-TH" sz="3200" b="1" u="sng" dirty="0" smtClean="0">
                <a:solidFill>
                  <a:schemeClr val="tx1"/>
                </a:solidFill>
                <a:latin typeface="TH SarabunIT๙" panose="020B0500040200020003" pitchFamily="34" charset="-34"/>
                <a:cs typeface="TH SarabunIT๙" panose="020B0500040200020003" pitchFamily="34" charset="-34"/>
              </a:rPr>
              <a:t/>
            </a:r>
            <a:br>
              <a:rPr lang="th-TH" sz="3200" b="1" u="sng" dirty="0" smtClean="0">
                <a:solidFill>
                  <a:schemeClr val="tx1"/>
                </a:solidFill>
                <a:latin typeface="TH SarabunIT๙" panose="020B0500040200020003" pitchFamily="34" charset="-34"/>
                <a:cs typeface="TH SarabunIT๙" panose="020B0500040200020003" pitchFamily="34" charset="-34"/>
              </a:rPr>
            </a:br>
            <a:r>
              <a:rPr lang="th-TH" sz="3200" b="1" u="sng" dirty="0" smtClean="0">
                <a:solidFill>
                  <a:schemeClr val="tx1"/>
                </a:solidFill>
                <a:latin typeface="TH SarabunIT๙" panose="020B0500040200020003" pitchFamily="34" charset="-34"/>
                <a:cs typeface="TH SarabunIT๙" panose="020B0500040200020003" pitchFamily="34" charset="-34"/>
              </a:rPr>
              <a:t>ทั้งนี้  </a:t>
            </a:r>
            <a:br>
              <a:rPr lang="th-TH" sz="3200" b="1" u="sng" dirty="0" smtClean="0">
                <a:solidFill>
                  <a:schemeClr val="tx1"/>
                </a:solidFill>
                <a:latin typeface="TH SarabunIT๙" panose="020B0500040200020003" pitchFamily="34" charset="-34"/>
                <a:cs typeface="TH SarabunIT๙" panose="020B0500040200020003" pitchFamily="34" charset="-34"/>
              </a:rPr>
            </a:br>
            <a:r>
              <a:rPr lang="th-TH" sz="3200" b="1" dirty="0" smtClean="0">
                <a:solidFill>
                  <a:schemeClr val="tx1"/>
                </a:solidFill>
                <a:latin typeface="TH SarabunIT๙" panose="020B0500040200020003" pitchFamily="34" charset="-34"/>
                <a:cs typeface="TH SarabunIT๙" panose="020B0500040200020003" pitchFamily="34" charset="-34"/>
              </a:rPr>
              <a:t>สรุปผล</a:t>
            </a:r>
            <a:r>
              <a:rPr lang="th-TH" sz="3200" b="1" dirty="0">
                <a:solidFill>
                  <a:schemeClr val="tx1"/>
                </a:solidFill>
                <a:latin typeface="TH SarabunIT๙" panose="020B0500040200020003" pitchFamily="34" charset="-34"/>
                <a:cs typeface="TH SarabunIT๙" panose="020B0500040200020003" pitchFamily="34" charset="-34"/>
              </a:rPr>
              <a:t>การดำเนินงานทั้งการใช้จ่ายงบประมาณและผลการดำเนินงานรายตัวชี้วัด รายงาน</a:t>
            </a:r>
            <a:r>
              <a:rPr lang="en-US" sz="3200" b="1" dirty="0">
                <a:solidFill>
                  <a:schemeClr val="tx1"/>
                </a:solidFill>
                <a:latin typeface="TH SarabunIT๙" panose="020B0500040200020003" pitchFamily="34" charset="-34"/>
                <a:cs typeface="TH SarabunIT๙" panose="020B0500040200020003" pitchFamily="34" charset="-34"/>
              </a:rPr>
              <a:t/>
            </a:r>
            <a:br>
              <a:rPr lang="en-US" sz="3200" b="1" dirty="0">
                <a:solidFill>
                  <a:schemeClr val="tx1"/>
                </a:solidFill>
                <a:latin typeface="TH SarabunIT๙" panose="020B0500040200020003" pitchFamily="34" charset="-34"/>
                <a:cs typeface="TH SarabunIT๙" panose="020B0500040200020003" pitchFamily="34" charset="-34"/>
              </a:rPr>
            </a:br>
            <a:r>
              <a:rPr lang="th-TH" sz="3200" b="1" dirty="0">
                <a:solidFill>
                  <a:schemeClr val="tx1"/>
                </a:solidFill>
                <a:latin typeface="TH SarabunIT๙" panose="020B0500040200020003" pitchFamily="34" charset="-34"/>
                <a:cs typeface="TH SarabunIT๙" panose="020B0500040200020003" pitchFamily="34" charset="-34"/>
              </a:rPr>
              <a:t>ผู้บริหารระดับกระทรวง ระดับเขต  ระดับ</a:t>
            </a:r>
            <a:r>
              <a:rPr lang="th-TH" sz="3200" b="1" dirty="0" smtClean="0">
                <a:solidFill>
                  <a:schemeClr val="tx1"/>
                </a:solidFill>
                <a:latin typeface="TH SarabunIT๙" panose="020B0500040200020003" pitchFamily="34" charset="-34"/>
                <a:cs typeface="TH SarabunIT๙" panose="020B0500040200020003" pitchFamily="34" charset="-34"/>
              </a:rPr>
              <a:t>หน่วยงาน </a:t>
            </a:r>
            <a:r>
              <a:rPr lang="th-TH" sz="3200" b="1" dirty="0">
                <a:solidFill>
                  <a:schemeClr val="tx1"/>
                </a:solidFill>
                <a:latin typeface="TH SarabunIT๙" panose="020B0500040200020003" pitchFamily="34" charset="-34"/>
                <a:cs typeface="TH SarabunIT๙" panose="020B0500040200020003" pitchFamily="34" charset="-34"/>
              </a:rPr>
              <a:t>ราย</a:t>
            </a:r>
            <a:r>
              <a:rPr lang="th-TH" sz="3200" b="1" dirty="0" err="1">
                <a:solidFill>
                  <a:schemeClr val="tx1"/>
                </a:solidFill>
                <a:latin typeface="TH SarabunIT๙" panose="020B0500040200020003" pitchFamily="34" charset="-34"/>
                <a:cs typeface="TH SarabunIT๙" panose="020B0500040200020003" pitchFamily="34" charset="-34"/>
              </a:rPr>
              <a:t>ไตรมาส</a:t>
            </a:r>
            <a:r>
              <a:rPr lang="th-TH" sz="3200" b="1" dirty="0">
                <a:solidFill>
                  <a:schemeClr val="tx1"/>
                </a:solidFill>
                <a:latin typeface="TH SarabunIT๙" panose="020B0500040200020003" pitchFamily="34" charset="-34"/>
                <a:cs typeface="TH SarabunIT๙" panose="020B0500040200020003" pitchFamily="34" charset="-34"/>
              </a:rPr>
              <a:t> </a:t>
            </a:r>
            <a:r>
              <a:rPr lang="en-US" sz="3200" b="1" dirty="0">
                <a:solidFill>
                  <a:schemeClr val="tx1"/>
                </a:solidFill>
                <a:latin typeface="TH SarabunIT๙" panose="020B0500040200020003" pitchFamily="34" charset="-34"/>
                <a:cs typeface="TH SarabunIT๙" panose="020B0500040200020003" pitchFamily="34" charset="-34"/>
              </a:rPr>
              <a:t>3 </a:t>
            </a:r>
            <a:r>
              <a:rPr lang="th-TH" sz="3200" b="1" dirty="0">
                <a:solidFill>
                  <a:schemeClr val="tx1"/>
                </a:solidFill>
                <a:latin typeface="TH SarabunIT๙" panose="020B0500040200020003" pitchFamily="34" charset="-34"/>
                <a:cs typeface="TH SarabunIT๙" panose="020B0500040200020003" pitchFamily="34" charset="-34"/>
              </a:rPr>
              <a:t>เดือน 6 เดือน 9 เดือน 12 เดือน</a:t>
            </a:r>
            <a:r>
              <a:rPr lang="en-US" sz="3200" b="1" dirty="0">
                <a:solidFill>
                  <a:schemeClr val="tx1"/>
                </a:solidFill>
                <a:latin typeface="TH SarabunIT๙" panose="020B0500040200020003" pitchFamily="34" charset="-34"/>
                <a:cs typeface="TH SarabunIT๙" panose="020B0500040200020003" pitchFamily="34" charset="-34"/>
              </a:rPr>
              <a:t/>
            </a:r>
            <a:br>
              <a:rPr lang="en-US" sz="3200" b="1" dirty="0">
                <a:solidFill>
                  <a:schemeClr val="tx1"/>
                </a:solidFill>
                <a:latin typeface="TH SarabunIT๙" panose="020B0500040200020003" pitchFamily="34" charset="-34"/>
                <a:cs typeface="TH SarabunIT๙" panose="020B0500040200020003" pitchFamily="34" charset="-34"/>
              </a:rPr>
            </a:br>
            <a:r>
              <a:rPr lang="th-TH" sz="3200" b="1" dirty="0">
                <a:solidFill>
                  <a:schemeClr val="tx1"/>
                </a:solidFill>
                <a:latin typeface="TH SarabunIT๙" panose="020B0500040200020003" pitchFamily="34" charset="-34"/>
                <a:cs typeface="TH SarabunIT๙" panose="020B0500040200020003" pitchFamily="34" charset="-34"/>
              </a:rPr>
              <a:t>ทุกแผนงาน/ผลผลิต/โครงการ/</a:t>
            </a:r>
            <a:r>
              <a:rPr lang="th-TH" sz="3200" b="1" dirty="0" smtClean="0">
                <a:solidFill>
                  <a:schemeClr val="tx1"/>
                </a:solidFill>
                <a:latin typeface="TH SarabunIT๙" panose="020B0500040200020003" pitchFamily="34" charset="-34"/>
                <a:cs typeface="TH SarabunIT๙" panose="020B0500040200020003" pitchFamily="34" charset="-34"/>
              </a:rPr>
              <a:t>กิจกรรม</a:t>
            </a:r>
            <a:r>
              <a:rPr lang="en-US" sz="3200" b="1" dirty="0" smtClean="0">
                <a:solidFill>
                  <a:schemeClr val="tx1"/>
                </a:solidFill>
                <a:latin typeface="TH SarabunIT๙" panose="020B0500040200020003" pitchFamily="34" charset="-34"/>
                <a:cs typeface="TH SarabunIT๙" panose="020B0500040200020003" pitchFamily="34" charset="-34"/>
              </a:rPr>
              <a:t/>
            </a:r>
            <a:br>
              <a:rPr lang="en-US" sz="3200" b="1" dirty="0" smtClean="0">
                <a:solidFill>
                  <a:schemeClr val="tx1"/>
                </a:solidFill>
                <a:latin typeface="TH SarabunIT๙" panose="020B0500040200020003" pitchFamily="34" charset="-34"/>
                <a:cs typeface="TH SarabunIT๙" panose="020B0500040200020003" pitchFamily="34" charset="-34"/>
              </a:rPr>
            </a:br>
            <a:r>
              <a:rPr lang="th-TH" sz="3200" b="1" dirty="0" smtClean="0">
                <a:solidFill>
                  <a:srgbClr val="FF0000"/>
                </a:solidFill>
                <a:latin typeface="TH SarabunIT๙" panose="020B0500040200020003" pitchFamily="34" charset="-34"/>
                <a:cs typeface="TH SarabunIT๙" panose="020B0500040200020003" pitchFamily="34" charset="-34"/>
              </a:rPr>
              <a:t>โดยกองบริหารการสาธารณสุขจะดำเนินการจัดทำแบบฟอร์มรายงานส่งให้หน่วยงานส่วนภูมิภาคพร้อมการจัดสรรงบประมาณ หรืออาจจะให้รายงานใน </a:t>
            </a:r>
            <a:r>
              <a:rPr lang="en-US" sz="3200" b="1" dirty="0" smtClean="0">
                <a:solidFill>
                  <a:srgbClr val="FF0000"/>
                </a:solidFill>
                <a:latin typeface="TH SarabunIT๙" panose="020B0500040200020003" pitchFamily="34" charset="-34"/>
                <a:cs typeface="TH SarabunIT๙" panose="020B0500040200020003" pitchFamily="34" charset="-34"/>
              </a:rPr>
              <a:t>Web-Site </a:t>
            </a:r>
            <a:r>
              <a:rPr lang="th-TH" sz="3200" b="1" dirty="0" smtClean="0">
                <a:solidFill>
                  <a:srgbClr val="FF0000"/>
                </a:solidFill>
                <a:latin typeface="TH SarabunIT๙" panose="020B0500040200020003" pitchFamily="34" charset="-34"/>
                <a:cs typeface="TH SarabunIT๙" panose="020B0500040200020003" pitchFamily="34" charset="-34"/>
              </a:rPr>
              <a:t>ของกองบริหารการสาธารณสุขต่อไป</a:t>
            </a:r>
            <a:r>
              <a:rPr lang="en-US" sz="3200" b="1" dirty="0">
                <a:solidFill>
                  <a:srgbClr val="FF0000"/>
                </a:solidFill>
                <a:latin typeface="TH SarabunIT๙" panose="020B0500040200020003" pitchFamily="34" charset="-34"/>
                <a:cs typeface="TH SarabunIT๙" panose="020B0500040200020003" pitchFamily="34" charset="-34"/>
              </a:rPr>
              <a:t/>
            </a:r>
            <a:br>
              <a:rPr lang="en-US" sz="3200" b="1" dirty="0">
                <a:solidFill>
                  <a:srgbClr val="FF0000"/>
                </a:solidFill>
                <a:latin typeface="TH SarabunIT๙" panose="020B0500040200020003" pitchFamily="34" charset="-34"/>
                <a:cs typeface="TH SarabunIT๙" panose="020B0500040200020003" pitchFamily="34" charset="-34"/>
              </a:rPr>
            </a:br>
            <a:endParaRPr lang="th-TH" sz="3200" b="1" dirty="0">
              <a:solidFill>
                <a:srgbClr val="FF0000"/>
              </a:solidFill>
            </a:endParaRPr>
          </a:p>
        </p:txBody>
      </p:sp>
      <p:pic>
        <p:nvPicPr>
          <p:cNvPr id="4" name="รูปภาพ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40529713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รูปภาพ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pic>
        <p:nvPicPr>
          <p:cNvPr id="6" name="Picture 2" descr="http://picdb.thaimisc.com/d/dokgaew/13489.jpg?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60768"/>
            <a:ext cx="12192000" cy="6009931"/>
          </a:xfrm>
          <a:prstGeom prst="rect">
            <a:avLst/>
          </a:prstGeom>
          <a:noFill/>
          <a:extLst>
            <a:ext uri="{909E8E84-426E-40DD-AFC4-6F175D3DCCD1}">
              <a14:hiddenFill xmlns:a14="http://schemas.microsoft.com/office/drawing/2010/main">
                <a:solidFill>
                  <a:srgbClr val="FFFFFF"/>
                </a:solidFill>
              </a14:hiddenFill>
            </a:ext>
          </a:extLst>
        </p:spPr>
      </p:pic>
      <p:sp>
        <p:nvSpPr>
          <p:cNvPr id="3" name="ตัวแทนหมายเลขภาพนิ่ง 2"/>
          <p:cNvSpPr>
            <a:spLocks noGrp="1"/>
          </p:cNvSpPr>
          <p:nvPr>
            <p:ph type="sldNum" sz="quarter" idx="12"/>
          </p:nvPr>
        </p:nvSpPr>
        <p:spPr/>
        <p:txBody>
          <a:bodyPr/>
          <a:lstStyle/>
          <a:p>
            <a:fld id="{88A275FA-1A52-4BC0-B806-BF6257070B9A}" type="slidenum">
              <a:rPr lang="th-TH" smtClean="0"/>
              <a:t>26</a:t>
            </a:fld>
            <a:endParaRPr lang="th-TH"/>
          </a:p>
        </p:txBody>
      </p:sp>
    </p:spTree>
    <p:extLst>
      <p:ext uri="{BB962C8B-B14F-4D97-AF65-F5344CB8AC3E}">
        <p14:creationId xmlns:p14="http://schemas.microsoft.com/office/powerpoint/2010/main" val="16634072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520700" y="848068"/>
            <a:ext cx="11125200" cy="787400"/>
          </a:xfrm>
          <a:solidFill>
            <a:schemeClr val="accent3">
              <a:lumMod val="40000"/>
              <a:lumOff val="60000"/>
            </a:schemeClr>
          </a:solidFill>
        </p:spPr>
        <p:txBody>
          <a:bodyPr/>
          <a:lstStyle/>
          <a:p>
            <a:pPr algn="ctr"/>
            <a:r>
              <a:rPr lang="th-TH" b="1" dirty="0">
                <a:solidFill>
                  <a:schemeClr val="tx1"/>
                </a:solidFill>
                <a:latin typeface="TH SarabunIT๙" panose="020B0500040200020003" pitchFamily="34" charset="-34"/>
                <a:cs typeface="TH SarabunIT๙" panose="020B0500040200020003" pitchFamily="34" charset="-34"/>
              </a:rPr>
              <a:t>แนวทางการจัดสรรงบประมาณ </a:t>
            </a:r>
            <a:r>
              <a:rPr lang="th-TH" b="1" dirty="0" smtClean="0">
                <a:solidFill>
                  <a:schemeClr val="tx1"/>
                </a:solidFill>
                <a:latin typeface="TH SarabunIT๙" panose="020B0500040200020003" pitchFamily="34" charset="-34"/>
                <a:cs typeface="TH SarabunIT๙" panose="020B0500040200020003" pitchFamily="34" charset="-34"/>
              </a:rPr>
              <a:t>ปีงบประมาณ </a:t>
            </a:r>
            <a:r>
              <a:rPr lang="th-TH" b="1" dirty="0">
                <a:solidFill>
                  <a:schemeClr val="tx1"/>
                </a:solidFill>
                <a:latin typeface="TH SarabunIT๙" panose="020B0500040200020003" pitchFamily="34" charset="-34"/>
                <a:cs typeface="TH SarabunIT๙" panose="020B0500040200020003" pitchFamily="34" charset="-34"/>
              </a:rPr>
              <a:t>พ.ศ.</a:t>
            </a:r>
            <a:r>
              <a:rPr lang="th-TH" b="1" dirty="0" smtClean="0">
                <a:solidFill>
                  <a:schemeClr val="tx1"/>
                </a:solidFill>
                <a:latin typeface="TH SarabunIT๙" panose="020B0500040200020003" pitchFamily="34" charset="-34"/>
                <a:cs typeface="TH SarabunIT๙" panose="020B0500040200020003" pitchFamily="34" charset="-34"/>
              </a:rPr>
              <a:t>2561</a:t>
            </a:r>
            <a:endParaRPr lang="th-TH" b="1" dirty="0">
              <a:solidFill>
                <a:schemeClr val="tx1"/>
              </a:solidFill>
              <a:latin typeface="TH SarabunIT๙" panose="020B0500040200020003" pitchFamily="34" charset="-34"/>
              <a:cs typeface="TH SarabunIT๙" panose="020B0500040200020003" pitchFamily="34" charset="-34"/>
            </a:endParaRPr>
          </a:p>
        </p:txBody>
      </p:sp>
      <p:sp>
        <p:nvSpPr>
          <p:cNvPr id="4" name="ชื่อเรื่อง 1"/>
          <p:cNvSpPr txBox="1">
            <a:spLocks/>
          </p:cNvSpPr>
          <p:nvPr/>
        </p:nvSpPr>
        <p:spPr>
          <a:xfrm>
            <a:off x="520700" y="1790700"/>
            <a:ext cx="11125200" cy="4000500"/>
          </a:xfrm>
          <a:prstGeom prst="rect">
            <a:avLst/>
          </a:prstGeom>
          <a:solidFill>
            <a:schemeClr val="accent1">
              <a:lumMod val="40000"/>
              <a:lumOff val="60000"/>
            </a:schemeClr>
          </a:solidFill>
        </p:spPr>
        <p:txBody>
          <a:bodyPr vert="horz" lIns="91440" tIns="45720" rIns="91440" bIns="45720" rtlCol="0" anchor="t">
            <a:normAutofit fontScale="925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th-TH" b="1" dirty="0">
                <a:solidFill>
                  <a:schemeClr val="tx1"/>
                </a:solidFill>
                <a:latin typeface="TH SarabunIT๙" panose="020B0500040200020003" pitchFamily="34" charset="-34"/>
                <a:cs typeface="TH SarabunIT๙" panose="020B0500040200020003" pitchFamily="34" charset="-34"/>
              </a:rPr>
              <a:t>1</a:t>
            </a:r>
            <a:r>
              <a:rPr lang="th-TH" b="1" dirty="0" smtClean="0">
                <a:solidFill>
                  <a:schemeClr val="tx1"/>
                </a:solidFill>
                <a:latin typeface="TH SarabunIT๙" panose="020B0500040200020003" pitchFamily="34" charset="-34"/>
                <a:cs typeface="TH SarabunIT๙" panose="020B0500040200020003" pitchFamily="34" charset="-34"/>
              </a:rPr>
              <a:t>. งบประมาณ</a:t>
            </a:r>
            <a:r>
              <a:rPr lang="th-TH" b="1" dirty="0">
                <a:solidFill>
                  <a:schemeClr val="tx1"/>
                </a:solidFill>
                <a:latin typeface="TH SarabunIT๙" panose="020B0500040200020003" pitchFamily="34" charset="-34"/>
                <a:cs typeface="TH SarabunIT๙" panose="020B0500040200020003" pitchFamily="34" charset="-34"/>
              </a:rPr>
              <a:t>เพื่อสนับสนุนดำเนินงานตามภารกิจพื้นฐานของสำนักงานสาธารณสุข</a:t>
            </a:r>
            <a:r>
              <a:rPr lang="th-TH" b="1" dirty="0" smtClean="0">
                <a:solidFill>
                  <a:schemeClr val="tx1"/>
                </a:solidFill>
                <a:latin typeface="TH SarabunIT๙" panose="020B0500040200020003" pitchFamily="34" charset="-34"/>
                <a:cs typeface="TH SarabunIT๙" panose="020B0500040200020003" pitchFamily="34" charset="-34"/>
              </a:rPr>
              <a:t>จังหวัด</a:t>
            </a:r>
          </a:p>
          <a:p>
            <a:r>
              <a:rPr lang="th-TH" b="1" dirty="0" smtClean="0">
                <a:solidFill>
                  <a:schemeClr val="tx1"/>
                </a:solidFill>
                <a:latin typeface="TH SarabunIT๙" panose="020B0500040200020003" pitchFamily="34" charset="-34"/>
                <a:cs typeface="TH SarabunIT๙" panose="020B0500040200020003" pitchFamily="34" charset="-34"/>
              </a:rPr>
              <a:t> (1) ร้อย</a:t>
            </a:r>
            <a:r>
              <a:rPr lang="th-TH" b="1" dirty="0">
                <a:solidFill>
                  <a:schemeClr val="tx1"/>
                </a:solidFill>
                <a:latin typeface="TH SarabunIT๙" panose="020B0500040200020003" pitchFamily="34" charset="-34"/>
                <a:cs typeface="TH SarabunIT๙" panose="020B0500040200020003" pitchFamily="34" charset="-34"/>
              </a:rPr>
              <a:t>ละ 40 ของวงเงินทั้งหมด จัดสรรเท่ากันทุก</a:t>
            </a:r>
            <a:r>
              <a:rPr lang="th-TH" b="1" dirty="0" smtClean="0">
                <a:solidFill>
                  <a:schemeClr val="tx1"/>
                </a:solidFill>
                <a:latin typeface="TH SarabunIT๙" panose="020B0500040200020003" pitchFamily="34" charset="-34"/>
                <a:cs typeface="TH SarabunIT๙" panose="020B0500040200020003" pitchFamily="34" charset="-34"/>
              </a:rPr>
              <a:t>จังหวัด</a:t>
            </a:r>
          </a:p>
          <a:p>
            <a:r>
              <a:rPr lang="th-TH" b="1" dirty="0" smtClean="0">
                <a:solidFill>
                  <a:schemeClr val="tx1"/>
                </a:solidFill>
                <a:latin typeface="TH SarabunIT๙" panose="020B0500040200020003" pitchFamily="34" charset="-34"/>
                <a:cs typeface="TH SarabunIT๙" panose="020B0500040200020003" pitchFamily="34" charset="-34"/>
              </a:rPr>
              <a:t> (</a:t>
            </a:r>
            <a:r>
              <a:rPr lang="th-TH" b="1" dirty="0">
                <a:solidFill>
                  <a:schemeClr val="tx1"/>
                </a:solidFill>
                <a:latin typeface="TH SarabunIT๙" panose="020B0500040200020003" pitchFamily="34" charset="-34"/>
                <a:cs typeface="TH SarabunIT๙" panose="020B0500040200020003" pitchFamily="34" charset="-34"/>
              </a:rPr>
              <a:t>2) ร้อยละ 60 ของเงินทั้งหมด จัดสรรแปรผันตามสัดส่วนร้อยละของรายการต่อไปนี้ </a:t>
            </a:r>
            <a:endParaRPr lang="th-TH" b="1" dirty="0" smtClean="0">
              <a:solidFill>
                <a:schemeClr val="tx1"/>
              </a:solidFill>
              <a:latin typeface="TH SarabunIT๙" panose="020B0500040200020003" pitchFamily="34" charset="-34"/>
              <a:cs typeface="TH SarabunIT๙" panose="020B0500040200020003" pitchFamily="34" charset="-34"/>
            </a:endParaRPr>
          </a:p>
          <a:p>
            <a:r>
              <a:rPr lang="th-TH" b="1" dirty="0" smtClean="0">
                <a:solidFill>
                  <a:schemeClr val="tx1"/>
                </a:solidFill>
                <a:latin typeface="TH SarabunIT๙" panose="020B0500040200020003" pitchFamily="34" charset="-34"/>
                <a:cs typeface="TH SarabunIT๙" panose="020B0500040200020003" pitchFamily="34" charset="-34"/>
              </a:rPr>
              <a:t>		2.1 </a:t>
            </a:r>
            <a:r>
              <a:rPr lang="th-TH" b="1" dirty="0">
                <a:solidFill>
                  <a:schemeClr val="tx1"/>
                </a:solidFill>
                <a:latin typeface="TH SarabunIT๙" panose="020B0500040200020003" pitchFamily="34" charset="-34"/>
                <a:cs typeface="TH SarabunIT๙" panose="020B0500040200020003" pitchFamily="34" charset="-34"/>
              </a:rPr>
              <a:t>ร้อยละ 20 ของวงเงินทั้งหมด จัดสรรตามจำนวนอำเภอของแต่ละ</a:t>
            </a:r>
            <a:r>
              <a:rPr lang="th-TH" b="1" dirty="0" smtClean="0">
                <a:solidFill>
                  <a:schemeClr val="tx1"/>
                </a:solidFill>
                <a:latin typeface="TH SarabunIT๙" panose="020B0500040200020003" pitchFamily="34" charset="-34"/>
                <a:cs typeface="TH SarabunIT๙" panose="020B0500040200020003" pitchFamily="34" charset="-34"/>
              </a:rPr>
              <a:t>จังหวัด</a:t>
            </a:r>
          </a:p>
          <a:p>
            <a:r>
              <a:rPr lang="th-TH" b="1" dirty="0" smtClean="0">
                <a:solidFill>
                  <a:schemeClr val="tx1"/>
                </a:solidFill>
                <a:latin typeface="TH SarabunIT๙" panose="020B0500040200020003" pitchFamily="34" charset="-34"/>
                <a:cs typeface="TH SarabunIT๙" panose="020B0500040200020003" pitchFamily="34" charset="-34"/>
              </a:rPr>
              <a:t>		2.2 </a:t>
            </a:r>
            <a:r>
              <a:rPr lang="th-TH" b="1" dirty="0">
                <a:solidFill>
                  <a:schemeClr val="tx1"/>
                </a:solidFill>
                <a:latin typeface="TH SarabunIT๙" panose="020B0500040200020003" pitchFamily="34" charset="-34"/>
                <a:cs typeface="TH SarabunIT๙" panose="020B0500040200020003" pitchFamily="34" charset="-34"/>
              </a:rPr>
              <a:t>ร้อยละ 20 ของวงเงินทั้งหมด จัดสรรตามจำนวน รพ.สต. ของแต่ละ</a:t>
            </a:r>
            <a:r>
              <a:rPr lang="th-TH" b="1" dirty="0" smtClean="0">
                <a:solidFill>
                  <a:schemeClr val="tx1"/>
                </a:solidFill>
                <a:latin typeface="TH SarabunIT๙" panose="020B0500040200020003" pitchFamily="34" charset="-34"/>
                <a:cs typeface="TH SarabunIT๙" panose="020B0500040200020003" pitchFamily="34" charset="-34"/>
              </a:rPr>
              <a:t>จังหวัด</a:t>
            </a:r>
          </a:p>
          <a:p>
            <a:r>
              <a:rPr lang="th-TH" b="1" dirty="0" smtClean="0">
                <a:solidFill>
                  <a:schemeClr val="tx1"/>
                </a:solidFill>
                <a:latin typeface="TH SarabunIT๙" panose="020B0500040200020003" pitchFamily="34" charset="-34"/>
                <a:cs typeface="TH SarabunIT๙" panose="020B0500040200020003" pitchFamily="34" charset="-34"/>
              </a:rPr>
              <a:t>		2.3 </a:t>
            </a:r>
            <a:r>
              <a:rPr lang="th-TH" b="1" dirty="0">
                <a:solidFill>
                  <a:schemeClr val="tx1"/>
                </a:solidFill>
                <a:latin typeface="TH SarabunIT๙" panose="020B0500040200020003" pitchFamily="34" charset="-34"/>
                <a:cs typeface="TH SarabunIT๙" panose="020B0500040200020003" pitchFamily="34" charset="-34"/>
              </a:rPr>
              <a:t>ร้อยละ 10 ของวงเงินทั้งหมด จัดสรรตามค่าเฉลี่ยของระยะทาง จากอำเภอไปยังจังหวัดของแต่ละ</a:t>
            </a:r>
            <a:r>
              <a:rPr lang="th-TH" b="1" dirty="0" smtClean="0">
                <a:solidFill>
                  <a:schemeClr val="tx1"/>
                </a:solidFill>
                <a:latin typeface="TH SarabunIT๙" panose="020B0500040200020003" pitchFamily="34" charset="-34"/>
                <a:cs typeface="TH SarabunIT๙" panose="020B0500040200020003" pitchFamily="34" charset="-34"/>
              </a:rPr>
              <a:t>จังหวัด</a:t>
            </a:r>
          </a:p>
          <a:p>
            <a:r>
              <a:rPr lang="th-TH" b="1" dirty="0">
                <a:solidFill>
                  <a:schemeClr val="tx1"/>
                </a:solidFill>
                <a:latin typeface="TH SarabunIT๙" panose="020B0500040200020003" pitchFamily="34" charset="-34"/>
                <a:cs typeface="TH SarabunIT๙" panose="020B0500040200020003" pitchFamily="34" charset="-34"/>
              </a:rPr>
              <a:t> </a:t>
            </a:r>
            <a:r>
              <a:rPr lang="th-TH" b="1" dirty="0" smtClean="0">
                <a:solidFill>
                  <a:schemeClr val="tx1"/>
                </a:solidFill>
                <a:latin typeface="TH SarabunIT๙" panose="020B0500040200020003" pitchFamily="34" charset="-34"/>
                <a:cs typeface="TH SarabunIT๙" panose="020B0500040200020003" pitchFamily="34" charset="-34"/>
              </a:rPr>
              <a:t>		2.4 </a:t>
            </a:r>
            <a:r>
              <a:rPr lang="th-TH" b="1" dirty="0">
                <a:solidFill>
                  <a:schemeClr val="tx1"/>
                </a:solidFill>
                <a:latin typeface="TH SarabunIT๙" panose="020B0500040200020003" pitchFamily="34" charset="-34"/>
                <a:cs typeface="TH SarabunIT๙" panose="020B0500040200020003" pitchFamily="34" charset="-34"/>
              </a:rPr>
              <a:t>ร้อยละ10 ของวงเงินทั้งหมดจัดสรรตามค่าเฉลี่ยของระยะทางจากจังหวัดไปยังกระทรวงสาธารณสุขของแต่ละจังหวัด</a:t>
            </a:r>
          </a:p>
        </p:txBody>
      </p:sp>
      <p:pic>
        <p:nvPicPr>
          <p:cNvPr id="5" name="รูปภาพ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38258160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342900" y="825500"/>
            <a:ext cx="11557000" cy="1092200"/>
          </a:xfrm>
          <a:solidFill>
            <a:schemeClr val="accent5">
              <a:lumMod val="20000"/>
              <a:lumOff val="80000"/>
            </a:schemeClr>
          </a:solidFill>
        </p:spPr>
        <p:txBody>
          <a:bodyPr>
            <a:normAutofit fontScale="90000"/>
          </a:bodyPr>
          <a:lstStyle/>
          <a:p>
            <a:r>
              <a:rPr lang="th-TH" b="1" dirty="0">
                <a:solidFill>
                  <a:schemeClr val="tx1"/>
                </a:solidFill>
                <a:latin typeface="TH SarabunIT๙" panose="020B0500040200020003" pitchFamily="34" charset="-34"/>
                <a:cs typeface="TH SarabunIT๙" panose="020B0500040200020003" pitchFamily="34" charset="-34"/>
              </a:rPr>
              <a:t>2</a:t>
            </a:r>
            <a:r>
              <a:rPr lang="th-TH" b="1" dirty="0" smtClean="0">
                <a:solidFill>
                  <a:schemeClr val="tx1"/>
                </a:solidFill>
                <a:latin typeface="TH SarabunIT๙" panose="020B0500040200020003" pitchFamily="34" charset="-34"/>
                <a:cs typeface="TH SarabunIT๙" panose="020B0500040200020003" pitchFamily="34" charset="-34"/>
              </a:rPr>
              <a:t>. งบประมาณ</a:t>
            </a:r>
            <a:r>
              <a:rPr lang="th-TH" b="1" dirty="0">
                <a:solidFill>
                  <a:schemeClr val="tx1"/>
                </a:solidFill>
                <a:latin typeface="TH SarabunIT๙" panose="020B0500040200020003" pitchFamily="34" charset="-34"/>
                <a:cs typeface="TH SarabunIT๙" panose="020B0500040200020003" pitchFamily="34" charset="-34"/>
              </a:rPr>
              <a:t>เพื่อสนับสนุนดำเนินงานตามภารกิจ</a:t>
            </a:r>
            <a:r>
              <a:rPr lang="th-TH" b="1" dirty="0" smtClean="0">
                <a:solidFill>
                  <a:schemeClr val="tx1"/>
                </a:solidFill>
                <a:latin typeface="TH SarabunIT๙" panose="020B0500040200020003" pitchFamily="34" charset="-34"/>
                <a:cs typeface="TH SarabunIT๙" panose="020B0500040200020003" pitchFamily="34" charset="-34"/>
              </a:rPr>
              <a:t>พื้นฐานของ</a:t>
            </a:r>
            <a:r>
              <a:rPr lang="th-TH" b="1" dirty="0">
                <a:solidFill>
                  <a:schemeClr val="tx1"/>
                </a:solidFill>
                <a:latin typeface="TH SarabunIT๙" panose="020B0500040200020003" pitchFamily="34" charset="-34"/>
                <a:cs typeface="TH SarabunIT๙" panose="020B0500040200020003" pitchFamily="34" charset="-34"/>
              </a:rPr>
              <a:t>สำนักงานสาธารณสุขอำเภอ</a:t>
            </a:r>
            <a:br>
              <a:rPr lang="th-TH" b="1" dirty="0">
                <a:solidFill>
                  <a:schemeClr val="tx1"/>
                </a:solidFill>
                <a:latin typeface="TH SarabunIT๙" panose="020B0500040200020003" pitchFamily="34" charset="-34"/>
                <a:cs typeface="TH SarabunIT๙" panose="020B0500040200020003" pitchFamily="34" charset="-34"/>
              </a:rPr>
            </a:br>
            <a:r>
              <a:rPr lang="th-TH" b="1" dirty="0">
                <a:solidFill>
                  <a:schemeClr val="tx1"/>
                </a:solidFill>
                <a:latin typeface="TH SarabunIT๙" panose="020B0500040200020003" pitchFamily="34" charset="-34"/>
                <a:cs typeface="TH SarabunIT๙" panose="020B0500040200020003" pitchFamily="34" charset="-34"/>
              </a:rPr>
              <a:t> </a:t>
            </a:r>
            <a:r>
              <a:rPr lang="th-TH" b="1" dirty="0" smtClean="0">
                <a:solidFill>
                  <a:schemeClr val="tx1"/>
                </a:solidFill>
                <a:latin typeface="TH SarabunIT๙" panose="020B0500040200020003" pitchFamily="34" charset="-34"/>
                <a:cs typeface="TH SarabunIT๙" panose="020B0500040200020003" pitchFamily="34" charset="-34"/>
              </a:rPr>
              <a:t>   </a:t>
            </a:r>
            <a:r>
              <a:rPr lang="th-TH" b="1" dirty="0" smtClean="0">
                <a:solidFill>
                  <a:srgbClr val="FF0000"/>
                </a:solidFill>
                <a:latin typeface="TH SarabunIT๙" panose="020B0500040200020003" pitchFamily="34" charset="-34"/>
                <a:cs typeface="TH SarabunIT๙" panose="020B0500040200020003" pitchFamily="34" charset="-34"/>
              </a:rPr>
              <a:t>สนับสนุน</a:t>
            </a:r>
            <a:r>
              <a:rPr lang="th-TH" b="1" dirty="0">
                <a:solidFill>
                  <a:srgbClr val="FF0000"/>
                </a:solidFill>
                <a:latin typeface="TH SarabunIT๙" panose="020B0500040200020003" pitchFamily="34" charset="-34"/>
                <a:cs typeface="TH SarabunIT๙" panose="020B0500040200020003" pitchFamily="34" charset="-34"/>
              </a:rPr>
              <a:t>ตามภารกิจพื้นฐาน </a:t>
            </a:r>
            <a:r>
              <a:rPr lang="th-TH" b="1" dirty="0" err="1">
                <a:solidFill>
                  <a:srgbClr val="FF0000"/>
                </a:solidFill>
                <a:latin typeface="TH SarabunIT๙" panose="020B0500040200020003" pitchFamily="34" charset="-34"/>
                <a:cs typeface="TH SarabunIT๙" panose="020B0500040200020003" pitchFamily="34" charset="-34"/>
              </a:rPr>
              <a:t>สสอ</a:t>
            </a:r>
            <a:r>
              <a:rPr lang="th-TH" b="1" dirty="0">
                <a:solidFill>
                  <a:srgbClr val="FF0000"/>
                </a:solidFill>
                <a:latin typeface="TH SarabunIT๙" panose="020B0500040200020003" pitchFamily="34" charset="-34"/>
                <a:cs typeface="TH SarabunIT๙" panose="020B0500040200020003" pitchFamily="34" charset="-34"/>
              </a:rPr>
              <a:t>. แห่งละ 300,000 บาท</a:t>
            </a:r>
            <a:br>
              <a:rPr lang="th-TH" b="1" dirty="0">
                <a:solidFill>
                  <a:srgbClr val="FF0000"/>
                </a:solidFill>
                <a:latin typeface="TH SarabunIT๙" panose="020B0500040200020003" pitchFamily="34" charset="-34"/>
                <a:cs typeface="TH SarabunIT๙" panose="020B0500040200020003" pitchFamily="34" charset="-34"/>
              </a:rPr>
            </a:br>
            <a:endParaRPr lang="th-TH" b="1" dirty="0">
              <a:solidFill>
                <a:srgbClr val="FF0000"/>
              </a:solidFill>
              <a:latin typeface="TH SarabunIT๙" panose="020B0500040200020003" pitchFamily="34" charset="-34"/>
              <a:cs typeface="TH SarabunIT๙" panose="020B0500040200020003" pitchFamily="34" charset="-34"/>
            </a:endParaRPr>
          </a:p>
        </p:txBody>
      </p:sp>
      <p:sp>
        <p:nvSpPr>
          <p:cNvPr id="4" name="กล่องข้อความ 3"/>
          <p:cNvSpPr txBox="1"/>
          <p:nvPr/>
        </p:nvSpPr>
        <p:spPr>
          <a:xfrm>
            <a:off x="342900" y="2386459"/>
            <a:ext cx="11557000" cy="3970318"/>
          </a:xfrm>
          <a:prstGeom prst="rect">
            <a:avLst/>
          </a:prstGeom>
          <a:solidFill>
            <a:schemeClr val="accent2">
              <a:lumMod val="20000"/>
              <a:lumOff val="80000"/>
            </a:schemeClr>
          </a:solidFill>
        </p:spPr>
        <p:txBody>
          <a:bodyPr wrap="square" rtlCol="0">
            <a:spAutoFit/>
          </a:bodyPr>
          <a:lstStyle/>
          <a:p>
            <a:r>
              <a:rPr lang="th-TH" sz="2800" b="1" dirty="0">
                <a:latin typeface="TH SarabunIT๙" panose="020B0500040200020003" pitchFamily="34" charset="-34"/>
                <a:cs typeface="TH SarabunIT๙" panose="020B0500040200020003" pitchFamily="34" charset="-34"/>
              </a:rPr>
              <a:t>3. งบประมาณเพื่อการบริหารจัดการของเขตบริการสุขภาพ 12 เขตๆละ 5,000,000 </a:t>
            </a:r>
            <a:r>
              <a:rPr lang="th-TH" sz="2800" b="1" dirty="0" smtClean="0">
                <a:latin typeface="TH SarabunIT๙" panose="020B0500040200020003" pitchFamily="34" charset="-34"/>
                <a:cs typeface="TH SarabunIT๙" panose="020B0500040200020003" pitchFamily="34" charset="-34"/>
              </a:rPr>
              <a:t>บาท </a:t>
            </a:r>
          </a:p>
          <a:p>
            <a:r>
              <a:rPr lang="th-TH" sz="2800" b="1" dirty="0" smtClean="0">
                <a:solidFill>
                  <a:srgbClr val="FF0000"/>
                </a:solidFill>
                <a:latin typeface="TH SarabunIT๙" panose="020B0500040200020003" pitchFamily="34" charset="-34"/>
                <a:cs typeface="TH SarabunIT๙" panose="020B0500040200020003" pitchFamily="34" charset="-34"/>
              </a:rPr>
              <a:t>(จัดสรรที่กองตรวจราชการ ปี 2561)</a:t>
            </a:r>
          </a:p>
          <a:p>
            <a:r>
              <a:rPr lang="th-TH" sz="2800" b="1" dirty="0" smtClean="0">
                <a:latin typeface="TH SarabunIT๙" panose="020B0500040200020003" pitchFamily="34" charset="-34"/>
                <a:cs typeface="TH SarabunIT๙" panose="020B0500040200020003" pitchFamily="34" charset="-34"/>
              </a:rPr>
              <a:t>		โดย</a:t>
            </a:r>
            <a:r>
              <a:rPr lang="th-TH" sz="2800" b="1" dirty="0">
                <a:latin typeface="TH SarabunIT๙" panose="020B0500040200020003" pitchFamily="34" charset="-34"/>
                <a:cs typeface="TH SarabunIT๙" panose="020B0500040200020003" pitchFamily="34" charset="-34"/>
              </a:rPr>
              <a:t>ในแต่</a:t>
            </a:r>
            <a:r>
              <a:rPr lang="th-TH" sz="2800" b="1" dirty="0" smtClean="0">
                <a:latin typeface="TH SarabunIT๙" panose="020B0500040200020003" pitchFamily="34" charset="-34"/>
                <a:cs typeface="TH SarabunIT๙" panose="020B0500040200020003" pitchFamily="34" charset="-34"/>
              </a:rPr>
              <a:t>ละ</a:t>
            </a:r>
            <a:r>
              <a:rPr lang="th-TH" sz="2800" b="1" dirty="0" err="1" smtClean="0">
                <a:latin typeface="TH SarabunIT๙" panose="020B0500040200020003" pitchFamily="34" charset="-34"/>
                <a:cs typeface="TH SarabunIT๙" panose="020B0500040200020003" pitchFamily="34" charset="-34"/>
              </a:rPr>
              <a:t>ไตรมาส</a:t>
            </a:r>
            <a:r>
              <a:rPr lang="th-TH" sz="2800" b="1" dirty="0" smtClean="0">
                <a:latin typeface="TH SarabunIT๙" panose="020B0500040200020003" pitchFamily="34" charset="-34"/>
                <a:cs typeface="TH SarabunIT๙" panose="020B0500040200020003" pitchFamily="34" charset="-34"/>
              </a:rPr>
              <a:t>  สำนักงาน</a:t>
            </a:r>
            <a:r>
              <a:rPr lang="th-TH" sz="2800" b="1" dirty="0">
                <a:latin typeface="TH SarabunIT๙" panose="020B0500040200020003" pitchFamily="34" charset="-34"/>
                <a:cs typeface="TH SarabunIT๙" panose="020B0500040200020003" pitchFamily="34" charset="-34"/>
              </a:rPr>
              <a:t>ปลัดกระทรวงสาธารณสุขพิจารณาจัดสรรงบประมาณให้แต่ละเขตสุขภาพดำเนินการตามภารกิจพื้นฐานตามยุทธศาสตร์ของภูมิภาค และกำกับ ติดตามผลการดำเนินงานและการใช้จ่ายงบประมาณ รายงานผลการดำเนินงานตามตัวชี้วัดที่กำหนดไว้ในพระราชบัญญัติงบประมาณประจำปีงบประมาณ 25</a:t>
            </a:r>
            <a:r>
              <a:rPr lang="en-US" sz="2800" b="1" dirty="0">
                <a:latin typeface="TH SarabunIT๙" panose="020B0500040200020003" pitchFamily="34" charset="-34"/>
                <a:cs typeface="TH SarabunIT๙" panose="020B0500040200020003" pitchFamily="34" charset="-34"/>
              </a:rPr>
              <a:t>61</a:t>
            </a:r>
            <a:r>
              <a:rPr lang="th-TH" sz="2800" b="1" dirty="0">
                <a:latin typeface="TH SarabunIT๙" panose="020B0500040200020003" pitchFamily="34" charset="-34"/>
                <a:cs typeface="TH SarabunIT๙" panose="020B0500040200020003" pitchFamily="34" charset="-34"/>
              </a:rPr>
              <a:t> ตามแบบรายงานที่สำนักงบประมาณกำหนด และรายงานผลตัวชี้วัดผู้บริหาร พร้อมตัวชี้วัดกระทรวงสาธารณสุข  และรายงานผลการเบิกจ่ายงบประมาณเมื่อใช้จ่ายงบประมาณแล้วในระบบ </a:t>
            </a:r>
            <a:r>
              <a:rPr lang="en-US" sz="2800" b="1" dirty="0">
                <a:latin typeface="TH SarabunIT๙" panose="020B0500040200020003" pitchFamily="34" charset="-34"/>
                <a:cs typeface="TH SarabunIT๙" panose="020B0500040200020003" pitchFamily="34" charset="-34"/>
              </a:rPr>
              <a:t>GFMIS </a:t>
            </a:r>
            <a:r>
              <a:rPr lang="th-TH" sz="2800" b="1" dirty="0">
                <a:latin typeface="TH SarabunIT๙" panose="020B0500040200020003" pitchFamily="34" charset="-34"/>
                <a:cs typeface="TH SarabunIT๙" panose="020B0500040200020003" pitchFamily="34" charset="-34"/>
              </a:rPr>
              <a:t>เพื่อสรุปและรายงานผลการดำเนินงานและผลการใช้จ่ายงบประมาณให้ผู้บริหารทราบราย</a:t>
            </a:r>
            <a:r>
              <a:rPr lang="th-TH" sz="2800" b="1" dirty="0" err="1">
                <a:latin typeface="TH SarabunIT๙" panose="020B0500040200020003" pitchFamily="34" charset="-34"/>
                <a:cs typeface="TH SarabunIT๙" panose="020B0500040200020003" pitchFamily="34" charset="-34"/>
              </a:rPr>
              <a:t>ไตรมาส</a:t>
            </a:r>
            <a:r>
              <a:rPr lang="th-TH" sz="2800" b="1" dirty="0">
                <a:latin typeface="TH SarabunIT๙" panose="020B0500040200020003" pitchFamily="34" charset="-34"/>
                <a:cs typeface="TH SarabunIT๙" panose="020B0500040200020003" pitchFamily="34" charset="-34"/>
              </a:rPr>
              <a:t>ต่อไป</a:t>
            </a:r>
            <a:endParaRPr lang="en-US" sz="2800" b="1" dirty="0">
              <a:latin typeface="TH SarabunIT๙" panose="020B0500040200020003" pitchFamily="34" charset="-34"/>
              <a:cs typeface="TH SarabunIT๙" panose="020B0500040200020003" pitchFamily="34" charset="-34"/>
            </a:endParaRPr>
          </a:p>
          <a:p>
            <a:endParaRPr lang="th-TH" sz="2800" b="1" dirty="0">
              <a:solidFill>
                <a:srgbClr val="FF0000"/>
              </a:solidFill>
              <a:latin typeface="TH SarabunIT๙" panose="020B0500040200020003" pitchFamily="34" charset="-34"/>
              <a:cs typeface="TH SarabunIT๙" panose="020B0500040200020003" pitchFamily="34" charset="-34"/>
            </a:endParaRPr>
          </a:p>
        </p:txBody>
      </p:sp>
      <p:pic>
        <p:nvPicPr>
          <p:cNvPr id="5" name="รูปภาพ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15323042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ชื่อเรื่อง 3"/>
          <p:cNvSpPr txBox="1">
            <a:spLocks noGrp="1"/>
          </p:cNvSpPr>
          <p:nvPr>
            <p:ph type="title"/>
          </p:nvPr>
        </p:nvSpPr>
        <p:spPr>
          <a:xfrm>
            <a:off x="486834" y="939800"/>
            <a:ext cx="11133666" cy="5016758"/>
          </a:xfrm>
          <a:prstGeom prst="rect">
            <a:avLst/>
          </a:prstGeom>
          <a:solidFill>
            <a:schemeClr val="accent3">
              <a:lumMod val="40000"/>
              <a:lumOff val="60000"/>
            </a:schemeClr>
          </a:solidFill>
        </p:spPr>
        <p:txBody>
          <a:bodyPr wrap="square" rtlCol="0">
            <a:spAutoFit/>
          </a:bodyPr>
          <a:lstStyle/>
          <a:p>
            <a:r>
              <a:rPr lang="th-TH" sz="3200" b="1" dirty="0">
                <a:solidFill>
                  <a:schemeClr val="tx1"/>
                </a:solidFill>
                <a:latin typeface="TH SarabunIT๙" panose="020B0500040200020003" pitchFamily="34" charset="-34"/>
                <a:cs typeface="TH SarabunIT๙" panose="020B0500040200020003" pitchFamily="34" charset="-34"/>
              </a:rPr>
              <a:t>4</a:t>
            </a:r>
            <a:r>
              <a:rPr lang="th-TH" sz="3200" b="1" dirty="0" smtClean="0">
                <a:solidFill>
                  <a:schemeClr val="tx1"/>
                </a:solidFill>
                <a:latin typeface="TH SarabunIT๙" panose="020B0500040200020003" pitchFamily="34" charset="-34"/>
                <a:cs typeface="TH SarabunIT๙" panose="020B0500040200020003" pitchFamily="34" charset="-34"/>
              </a:rPr>
              <a:t>. งบ</a:t>
            </a:r>
            <a:r>
              <a:rPr lang="th-TH" sz="3200" b="1" dirty="0">
                <a:solidFill>
                  <a:schemeClr val="tx1"/>
                </a:solidFill>
                <a:latin typeface="TH SarabunIT๙" panose="020B0500040200020003" pitchFamily="34" charset="-34"/>
                <a:cs typeface="TH SarabunIT๙" panose="020B0500040200020003" pitchFamily="34" charset="-34"/>
              </a:rPr>
              <a:t>แผน</a:t>
            </a:r>
            <a:r>
              <a:rPr lang="th-TH" sz="3200" b="1" dirty="0" err="1">
                <a:solidFill>
                  <a:schemeClr val="tx1"/>
                </a:solidFill>
                <a:latin typeface="TH SarabunIT๙" panose="020B0500040200020003" pitchFamily="34" charset="-34"/>
                <a:cs typeface="TH SarabunIT๙" panose="020B0500040200020003" pitchFamily="34" charset="-34"/>
              </a:rPr>
              <a:t>บูรณา</a:t>
            </a:r>
            <a:r>
              <a:rPr lang="th-TH" sz="3200" b="1" dirty="0">
                <a:solidFill>
                  <a:schemeClr val="tx1"/>
                </a:solidFill>
                <a:latin typeface="TH SarabunIT๙" panose="020B0500040200020003" pitchFamily="34" charset="-34"/>
                <a:cs typeface="TH SarabunIT๙" panose="020B0500040200020003" pitchFamily="34" charset="-34"/>
              </a:rPr>
              <a:t>การกลุ่มวัย (สตรีและปฐมวัย,วัยเรียน,วัยรุ่น,ผู้สูงอายุและผู้พิการ,วัยทำงาน,สังคม</a:t>
            </a:r>
            <a:r>
              <a:rPr lang="th-TH" sz="3200" b="1" dirty="0" smtClean="0">
                <a:solidFill>
                  <a:schemeClr val="tx1"/>
                </a:solidFill>
                <a:latin typeface="TH SarabunIT๙" panose="020B0500040200020003" pitchFamily="34" charset="-34"/>
                <a:cs typeface="TH SarabunIT๙" panose="020B0500040200020003" pitchFamily="34" charset="-34"/>
              </a:rPr>
              <a:t>ผู้สูงอายุ และความเสมอภาคผู้สูงอายุ)</a:t>
            </a:r>
          </a:p>
          <a:p>
            <a:r>
              <a:rPr lang="th-TH" sz="3200" b="1" dirty="0" smtClean="0">
                <a:solidFill>
                  <a:schemeClr val="tx1"/>
                </a:solidFill>
                <a:latin typeface="TH SarabunIT๙" panose="020B0500040200020003" pitchFamily="34" charset="-34"/>
                <a:cs typeface="TH SarabunIT๙" panose="020B0500040200020003" pitchFamily="34" charset="-34"/>
              </a:rPr>
              <a:t>          (</a:t>
            </a:r>
            <a:r>
              <a:rPr lang="th-TH" sz="3200" b="1" dirty="0">
                <a:solidFill>
                  <a:schemeClr val="tx1"/>
                </a:solidFill>
                <a:latin typeface="TH SarabunIT๙" panose="020B0500040200020003" pitchFamily="34" charset="-34"/>
                <a:cs typeface="TH SarabunIT๙" panose="020B0500040200020003" pitchFamily="34" charset="-34"/>
              </a:rPr>
              <a:t>1) ร้อยละ 40 ของวงเงินทั้งหมด จัดสรรเท่ากันทุกจังหวัด</a:t>
            </a:r>
          </a:p>
          <a:p>
            <a:r>
              <a:rPr lang="th-TH" sz="3200" b="1" dirty="0">
                <a:solidFill>
                  <a:schemeClr val="tx1"/>
                </a:solidFill>
                <a:latin typeface="TH SarabunIT๙" panose="020B0500040200020003" pitchFamily="34" charset="-34"/>
                <a:cs typeface="TH SarabunIT๙" panose="020B0500040200020003" pitchFamily="34" charset="-34"/>
              </a:rPr>
              <a:t> </a:t>
            </a:r>
            <a:r>
              <a:rPr lang="th-TH" sz="3200" b="1" dirty="0" smtClean="0">
                <a:solidFill>
                  <a:schemeClr val="tx1"/>
                </a:solidFill>
                <a:latin typeface="TH SarabunIT๙" panose="020B0500040200020003" pitchFamily="34" charset="-34"/>
                <a:cs typeface="TH SarabunIT๙" panose="020B0500040200020003" pitchFamily="34" charset="-34"/>
              </a:rPr>
              <a:t>         (</a:t>
            </a:r>
            <a:r>
              <a:rPr lang="th-TH" sz="3200" b="1" dirty="0">
                <a:solidFill>
                  <a:schemeClr val="tx1"/>
                </a:solidFill>
                <a:latin typeface="TH SarabunIT๙" panose="020B0500040200020003" pitchFamily="34" charset="-34"/>
                <a:cs typeface="TH SarabunIT๙" panose="020B0500040200020003" pitchFamily="34" charset="-34"/>
              </a:rPr>
              <a:t>2) ร้อยละ 60 ของเงินทั้งหมด จัดสรรแปรผันตามสัดส่วนร้อยละของรายการต่อไปนี้ </a:t>
            </a:r>
          </a:p>
          <a:p>
            <a:r>
              <a:rPr lang="th-TH" sz="3200" b="1" dirty="0">
                <a:solidFill>
                  <a:schemeClr val="tx1"/>
                </a:solidFill>
                <a:latin typeface="TH SarabunIT๙" panose="020B0500040200020003" pitchFamily="34" charset="-34"/>
                <a:cs typeface="TH SarabunIT๙" panose="020B0500040200020003" pitchFamily="34" charset="-34"/>
              </a:rPr>
              <a:t>		</a:t>
            </a:r>
            <a:r>
              <a:rPr lang="th-TH" sz="3200" b="1" dirty="0" smtClean="0">
                <a:solidFill>
                  <a:schemeClr val="tx1"/>
                </a:solidFill>
                <a:latin typeface="TH SarabunIT๙" panose="020B0500040200020003" pitchFamily="34" charset="-34"/>
                <a:cs typeface="TH SarabunIT๙" panose="020B0500040200020003" pitchFamily="34" charset="-34"/>
              </a:rPr>
              <a:t>    2.1 </a:t>
            </a:r>
            <a:r>
              <a:rPr lang="th-TH" sz="3200" b="1" dirty="0">
                <a:solidFill>
                  <a:schemeClr val="tx1"/>
                </a:solidFill>
                <a:latin typeface="TH SarabunIT๙" panose="020B0500040200020003" pitchFamily="34" charset="-34"/>
                <a:cs typeface="TH SarabunIT๙" panose="020B0500040200020003" pitchFamily="34" charset="-34"/>
              </a:rPr>
              <a:t>ร้อยละ 20 ของวงเงินทั้งหมด จัดสรรตามจำนวนอำเภอของแต่ละจังหวัด</a:t>
            </a:r>
          </a:p>
          <a:p>
            <a:r>
              <a:rPr lang="th-TH" sz="3200" b="1" dirty="0">
                <a:solidFill>
                  <a:schemeClr val="tx1"/>
                </a:solidFill>
                <a:latin typeface="TH SarabunIT๙" panose="020B0500040200020003" pitchFamily="34" charset="-34"/>
                <a:cs typeface="TH SarabunIT๙" panose="020B0500040200020003" pitchFamily="34" charset="-34"/>
              </a:rPr>
              <a:t>		</a:t>
            </a:r>
            <a:r>
              <a:rPr lang="th-TH" sz="3200" b="1" dirty="0" smtClean="0">
                <a:solidFill>
                  <a:schemeClr val="tx1"/>
                </a:solidFill>
                <a:latin typeface="TH SarabunIT๙" panose="020B0500040200020003" pitchFamily="34" charset="-34"/>
                <a:cs typeface="TH SarabunIT๙" panose="020B0500040200020003" pitchFamily="34" charset="-34"/>
              </a:rPr>
              <a:t>    2.2 </a:t>
            </a:r>
            <a:r>
              <a:rPr lang="th-TH" sz="3200" b="1" dirty="0">
                <a:solidFill>
                  <a:schemeClr val="tx1"/>
                </a:solidFill>
                <a:latin typeface="TH SarabunIT๙" panose="020B0500040200020003" pitchFamily="34" charset="-34"/>
                <a:cs typeface="TH SarabunIT๙" panose="020B0500040200020003" pitchFamily="34" charset="-34"/>
              </a:rPr>
              <a:t>ร้อยละ 20 ของวงเงินทั้งหมด จัดสรรตามจำนวน รพ.สต. ของแต่ละจังหวัด</a:t>
            </a:r>
          </a:p>
          <a:p>
            <a:r>
              <a:rPr lang="th-TH" sz="3200" b="1" dirty="0">
                <a:solidFill>
                  <a:schemeClr val="tx1"/>
                </a:solidFill>
                <a:latin typeface="TH SarabunIT๙" panose="020B0500040200020003" pitchFamily="34" charset="-34"/>
                <a:cs typeface="TH SarabunIT๙" panose="020B0500040200020003" pitchFamily="34" charset="-34"/>
              </a:rPr>
              <a:t>		</a:t>
            </a:r>
            <a:r>
              <a:rPr lang="th-TH" sz="3200" b="1" dirty="0" smtClean="0">
                <a:solidFill>
                  <a:schemeClr val="tx1"/>
                </a:solidFill>
                <a:latin typeface="TH SarabunIT๙" panose="020B0500040200020003" pitchFamily="34" charset="-34"/>
                <a:cs typeface="TH SarabunIT๙" panose="020B0500040200020003" pitchFamily="34" charset="-34"/>
              </a:rPr>
              <a:t>    2.3 </a:t>
            </a:r>
            <a:r>
              <a:rPr lang="th-TH" sz="3200" b="1" dirty="0">
                <a:solidFill>
                  <a:schemeClr val="tx1"/>
                </a:solidFill>
                <a:latin typeface="TH SarabunIT๙" panose="020B0500040200020003" pitchFamily="34" charset="-34"/>
                <a:cs typeface="TH SarabunIT๙" panose="020B0500040200020003" pitchFamily="34" charset="-34"/>
              </a:rPr>
              <a:t>ร้อยละ 10 ของวงเงินทั้งหมด จัดสรรตามค่าเฉลี่ยของระยะทาง จากอำเภอไปยัง</a:t>
            </a:r>
            <a:r>
              <a:rPr lang="th-TH" sz="3200" b="1" dirty="0" smtClean="0">
                <a:solidFill>
                  <a:schemeClr val="tx1"/>
                </a:solidFill>
                <a:latin typeface="TH SarabunIT๙" panose="020B0500040200020003" pitchFamily="34" charset="-34"/>
                <a:cs typeface="TH SarabunIT๙" panose="020B0500040200020003" pitchFamily="34" charset="-34"/>
              </a:rPr>
              <a:t>จังหวัด  ของ</a:t>
            </a:r>
            <a:r>
              <a:rPr lang="th-TH" sz="3200" b="1" dirty="0">
                <a:solidFill>
                  <a:schemeClr val="tx1"/>
                </a:solidFill>
                <a:latin typeface="TH SarabunIT๙" panose="020B0500040200020003" pitchFamily="34" charset="-34"/>
                <a:cs typeface="TH SarabunIT๙" panose="020B0500040200020003" pitchFamily="34" charset="-34"/>
              </a:rPr>
              <a:t>แต่ละจังหวัด</a:t>
            </a:r>
          </a:p>
          <a:p>
            <a:r>
              <a:rPr lang="th-TH" sz="3200" b="1" dirty="0">
                <a:solidFill>
                  <a:schemeClr val="tx1"/>
                </a:solidFill>
                <a:latin typeface="TH SarabunIT๙" panose="020B0500040200020003" pitchFamily="34" charset="-34"/>
                <a:cs typeface="TH SarabunIT๙" panose="020B0500040200020003" pitchFamily="34" charset="-34"/>
              </a:rPr>
              <a:t> 		</a:t>
            </a:r>
            <a:r>
              <a:rPr lang="th-TH" sz="3200" b="1" dirty="0" smtClean="0">
                <a:solidFill>
                  <a:schemeClr val="tx1"/>
                </a:solidFill>
                <a:latin typeface="TH SarabunIT๙" panose="020B0500040200020003" pitchFamily="34" charset="-34"/>
                <a:cs typeface="TH SarabunIT๙" panose="020B0500040200020003" pitchFamily="34" charset="-34"/>
              </a:rPr>
              <a:t>    2.4 </a:t>
            </a:r>
            <a:r>
              <a:rPr lang="th-TH" sz="3200" b="1" dirty="0">
                <a:solidFill>
                  <a:schemeClr val="tx1"/>
                </a:solidFill>
                <a:latin typeface="TH SarabunIT๙" panose="020B0500040200020003" pitchFamily="34" charset="-34"/>
                <a:cs typeface="TH SarabunIT๙" panose="020B0500040200020003" pitchFamily="34" charset="-34"/>
              </a:rPr>
              <a:t>ร้อยละ10 ของวงเงินทั้งหมดจัดสรรตามค่าเฉลี่ยของระยะทางจากจังหวัดไปยังกระทรวง</a:t>
            </a:r>
            <a:r>
              <a:rPr lang="th-TH" sz="3200" b="1" dirty="0" smtClean="0">
                <a:solidFill>
                  <a:schemeClr val="tx1"/>
                </a:solidFill>
                <a:latin typeface="TH SarabunIT๙" panose="020B0500040200020003" pitchFamily="34" charset="-34"/>
                <a:cs typeface="TH SarabunIT๙" panose="020B0500040200020003" pitchFamily="34" charset="-34"/>
              </a:rPr>
              <a:t>สาธารณสุข ของ</a:t>
            </a:r>
            <a:r>
              <a:rPr lang="th-TH" sz="3200" b="1" dirty="0">
                <a:solidFill>
                  <a:schemeClr val="tx1"/>
                </a:solidFill>
                <a:latin typeface="TH SarabunIT๙" panose="020B0500040200020003" pitchFamily="34" charset="-34"/>
                <a:cs typeface="TH SarabunIT๙" panose="020B0500040200020003" pitchFamily="34" charset="-34"/>
              </a:rPr>
              <a:t>แต่ละ</a:t>
            </a:r>
            <a:r>
              <a:rPr lang="th-TH" sz="3200" b="1" dirty="0" smtClean="0">
                <a:solidFill>
                  <a:schemeClr val="tx1"/>
                </a:solidFill>
                <a:latin typeface="TH SarabunIT๙" panose="020B0500040200020003" pitchFamily="34" charset="-34"/>
                <a:cs typeface="TH SarabunIT๙" panose="020B0500040200020003" pitchFamily="34" charset="-34"/>
              </a:rPr>
              <a:t>จังหวัด</a:t>
            </a:r>
            <a:endParaRPr lang="th-TH" sz="3200" b="1" dirty="0">
              <a:solidFill>
                <a:schemeClr val="tx1"/>
              </a:solidFill>
              <a:latin typeface="TH SarabunIT๙" panose="020B0500040200020003" pitchFamily="34" charset="-34"/>
              <a:cs typeface="TH SarabunIT๙" panose="020B0500040200020003" pitchFamily="34" charset="-34"/>
            </a:endParaRPr>
          </a:p>
        </p:txBody>
      </p:sp>
      <p:pic>
        <p:nvPicPr>
          <p:cNvPr id="3" name="รูปภาพ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3045204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ชื่อเรื่อง 1"/>
          <p:cNvSpPr>
            <a:spLocks noGrp="1"/>
          </p:cNvSpPr>
          <p:nvPr>
            <p:ph type="title"/>
          </p:nvPr>
        </p:nvSpPr>
        <p:spPr>
          <a:xfrm>
            <a:off x="601134" y="1320800"/>
            <a:ext cx="11019366" cy="3606800"/>
          </a:xfrm>
          <a:solidFill>
            <a:schemeClr val="accent6">
              <a:lumMod val="40000"/>
              <a:lumOff val="60000"/>
            </a:schemeClr>
          </a:solidFill>
        </p:spPr>
        <p:txBody>
          <a:bodyPr>
            <a:normAutofit/>
          </a:bodyPr>
          <a:lstStyle/>
          <a:p>
            <a:pPr algn="ctr"/>
            <a:r>
              <a:rPr lang="th-TH" sz="4400" b="1" dirty="0" smtClean="0">
                <a:solidFill>
                  <a:schemeClr val="tx1"/>
                </a:solidFill>
                <a:latin typeface="TH SarabunIT๙" panose="020B0500040200020003" pitchFamily="34" charset="-34"/>
                <a:cs typeface="TH SarabunIT๙" panose="020B0500040200020003" pitchFamily="34" charset="-34"/>
              </a:rPr>
              <a:t/>
            </a:r>
            <a:br>
              <a:rPr lang="th-TH" sz="4400" b="1" dirty="0" smtClean="0">
                <a:solidFill>
                  <a:schemeClr val="tx1"/>
                </a:solidFill>
                <a:latin typeface="TH SarabunIT๙" panose="020B0500040200020003" pitchFamily="34" charset="-34"/>
                <a:cs typeface="TH SarabunIT๙" panose="020B0500040200020003" pitchFamily="34" charset="-34"/>
              </a:rPr>
            </a:br>
            <a:r>
              <a:rPr lang="th-TH" sz="4400" b="1" dirty="0">
                <a:solidFill>
                  <a:schemeClr val="tx1"/>
                </a:solidFill>
                <a:latin typeface="TH SarabunIT๙" panose="020B0500040200020003" pitchFamily="34" charset="-34"/>
                <a:cs typeface="TH SarabunIT๙" panose="020B0500040200020003" pitchFamily="34" charset="-34"/>
              </a:rPr>
              <a:t>แนวทางการใช้จ่ายงบประมาณงบดำเนินงานภูมิภาคยุทธศาสตร์พื้นฐาน</a:t>
            </a:r>
            <a:r>
              <a:rPr lang="en-US" sz="4400" dirty="0">
                <a:solidFill>
                  <a:schemeClr val="tx1"/>
                </a:solidFill>
                <a:latin typeface="TH SarabunIT๙" panose="020B0500040200020003" pitchFamily="34" charset="-34"/>
                <a:cs typeface="TH SarabunIT๙" panose="020B0500040200020003" pitchFamily="34" charset="-34"/>
              </a:rPr>
              <a:t/>
            </a:r>
            <a:br>
              <a:rPr lang="en-US" sz="4400" dirty="0">
                <a:solidFill>
                  <a:schemeClr val="tx1"/>
                </a:solidFill>
                <a:latin typeface="TH SarabunIT๙" panose="020B0500040200020003" pitchFamily="34" charset="-34"/>
                <a:cs typeface="TH SarabunIT๙" panose="020B0500040200020003" pitchFamily="34" charset="-34"/>
              </a:rPr>
            </a:br>
            <a:r>
              <a:rPr lang="th-TH" sz="4400" b="1" dirty="0">
                <a:solidFill>
                  <a:schemeClr val="tx1"/>
                </a:solidFill>
                <a:latin typeface="TH SarabunIT๙" panose="020B0500040200020003" pitchFamily="34" charset="-34"/>
                <a:cs typeface="TH SarabunIT๙" panose="020B0500040200020003" pitchFamily="34" charset="-34"/>
              </a:rPr>
              <a:t>ประจำปีงบประมาณ 25</a:t>
            </a:r>
            <a:r>
              <a:rPr lang="en-US" sz="4400" b="1" dirty="0">
                <a:solidFill>
                  <a:schemeClr val="tx1"/>
                </a:solidFill>
                <a:latin typeface="TH SarabunIT๙" panose="020B0500040200020003" pitchFamily="34" charset="-34"/>
                <a:cs typeface="TH SarabunIT๙" panose="020B0500040200020003" pitchFamily="34" charset="-34"/>
              </a:rPr>
              <a:t>61</a:t>
            </a:r>
            <a:r>
              <a:rPr lang="th-TH" sz="4400" b="1" dirty="0">
                <a:solidFill>
                  <a:schemeClr val="tx1"/>
                </a:solidFill>
                <a:latin typeface="TH SarabunIT๙" panose="020B0500040200020003" pitchFamily="34" charset="-34"/>
                <a:cs typeface="TH SarabunIT๙" panose="020B0500040200020003" pitchFamily="34" charset="-34"/>
              </a:rPr>
              <a:t>  </a:t>
            </a:r>
            <a:r>
              <a:rPr lang="en-US" sz="4400" dirty="0">
                <a:solidFill>
                  <a:schemeClr val="tx1"/>
                </a:solidFill>
                <a:latin typeface="TH SarabunIT๙" panose="020B0500040200020003" pitchFamily="34" charset="-34"/>
                <a:cs typeface="TH SarabunIT๙" panose="020B0500040200020003" pitchFamily="34" charset="-34"/>
              </a:rPr>
              <a:t/>
            </a:r>
            <a:br>
              <a:rPr lang="en-US" sz="4400" dirty="0">
                <a:solidFill>
                  <a:schemeClr val="tx1"/>
                </a:solidFill>
                <a:latin typeface="TH SarabunIT๙" panose="020B0500040200020003" pitchFamily="34" charset="-34"/>
                <a:cs typeface="TH SarabunIT๙" panose="020B0500040200020003" pitchFamily="34" charset="-34"/>
              </a:rPr>
            </a:br>
            <a:r>
              <a:rPr lang="th-TH" sz="4400" b="1" dirty="0">
                <a:solidFill>
                  <a:schemeClr val="tx1"/>
                </a:solidFill>
                <a:latin typeface="TH SarabunIT๙" panose="020B0500040200020003" pitchFamily="34" charset="-34"/>
                <a:cs typeface="TH SarabunIT๙" panose="020B0500040200020003" pitchFamily="34" charset="-34"/>
              </a:rPr>
              <a:t>ของสำนักงานปลัดกระทรวงสาธารณสุข  กระทรวงสาธารณสุข</a:t>
            </a:r>
            <a:endParaRPr lang="en-US" sz="4400" dirty="0">
              <a:solidFill>
                <a:schemeClr val="tx1"/>
              </a:solidFill>
              <a:latin typeface="TH SarabunIT๙" panose="020B0500040200020003" pitchFamily="34" charset="-34"/>
              <a:cs typeface="TH SarabunIT๙" panose="020B0500040200020003" pitchFamily="34" charset="-34"/>
            </a:endParaRPr>
          </a:p>
        </p:txBody>
      </p:sp>
      <p:pic>
        <p:nvPicPr>
          <p:cNvPr id="3" name="รูปภาพ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3566490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381000" y="1211434"/>
            <a:ext cx="11480800" cy="5100466"/>
          </a:xfrm>
          <a:solidFill>
            <a:schemeClr val="accent4">
              <a:lumMod val="40000"/>
              <a:lumOff val="60000"/>
            </a:schemeClr>
          </a:solidFill>
        </p:spPr>
        <p:txBody>
          <a:bodyPr>
            <a:noAutofit/>
          </a:bodyPr>
          <a:lstStyle/>
          <a:p>
            <a:r>
              <a:rPr lang="th-TH" sz="2800" b="1" u="sng" dirty="0" smtClean="0">
                <a:solidFill>
                  <a:srgbClr val="FF0000"/>
                </a:solidFill>
                <a:effectLst>
                  <a:outerShdw blurRad="50800" dist="38100" dir="2700000" algn="tl">
                    <a:srgbClr val="000000">
                      <a:alpha val="40000"/>
                    </a:srgbClr>
                  </a:outerShdw>
                </a:effectLst>
                <a:latin typeface="TH SarabunIT๙" panose="020B0500040200020003" pitchFamily="34" charset="-34"/>
                <a:cs typeface="TH SarabunIT๙" panose="020B0500040200020003" pitchFamily="34" charset="-34"/>
              </a:rPr>
              <a:t>แนวทางการ</a:t>
            </a:r>
            <a:r>
              <a:rPr lang="th-TH" sz="2800" b="1" u="sng" dirty="0">
                <a:solidFill>
                  <a:srgbClr val="FF0000"/>
                </a:solidFill>
                <a:effectLst>
                  <a:outerShdw blurRad="50800" dist="38100" dir="2700000" algn="tl">
                    <a:srgbClr val="000000">
                      <a:alpha val="40000"/>
                    </a:srgbClr>
                  </a:outerShdw>
                </a:effectLst>
                <a:latin typeface="TH SarabunIT๙" panose="020B0500040200020003" pitchFamily="34" charset="-34"/>
                <a:cs typeface="TH SarabunIT๙" panose="020B0500040200020003" pitchFamily="34" charset="-34"/>
              </a:rPr>
              <a:t>ดำเนินงาน ของหน่วยงานส่วน</a:t>
            </a:r>
            <a:r>
              <a:rPr lang="th-TH" sz="2800" b="1" u="sng" dirty="0" smtClean="0">
                <a:solidFill>
                  <a:srgbClr val="FF0000"/>
                </a:solidFill>
                <a:effectLst>
                  <a:outerShdw blurRad="50800" dist="38100" dir="2700000" algn="tl">
                    <a:srgbClr val="000000">
                      <a:alpha val="40000"/>
                    </a:srgbClr>
                  </a:outerShdw>
                </a:effectLst>
                <a:latin typeface="TH SarabunIT๙" panose="020B0500040200020003" pitchFamily="34" charset="-34"/>
                <a:cs typeface="TH SarabunIT๙" panose="020B0500040200020003" pitchFamily="34" charset="-34"/>
              </a:rPr>
              <a:t>ภูมิภาค  ที่</a:t>
            </a:r>
            <a:r>
              <a:rPr lang="th-TH" sz="2800" b="1" u="sng" dirty="0">
                <a:solidFill>
                  <a:srgbClr val="FF0000"/>
                </a:solidFill>
                <a:effectLst>
                  <a:outerShdw blurRad="50800" dist="38100" dir="2700000" algn="tl">
                    <a:srgbClr val="000000">
                      <a:alpha val="40000"/>
                    </a:srgbClr>
                  </a:outerShdw>
                </a:effectLst>
                <a:latin typeface="TH SarabunIT๙" panose="020B0500040200020003" pitchFamily="34" charset="-34"/>
                <a:cs typeface="TH SarabunIT๙" panose="020B0500040200020003" pitchFamily="34" charset="-34"/>
              </a:rPr>
              <a:t>รับจัดสรรงบประมาณปี</a:t>
            </a:r>
            <a:r>
              <a:rPr lang="en-US" sz="2800" b="1" u="sng" dirty="0">
                <a:solidFill>
                  <a:srgbClr val="FF0000"/>
                </a:solidFill>
                <a:effectLst>
                  <a:outerShdw blurRad="50800" dist="38100" dir="2700000" algn="tl">
                    <a:srgbClr val="000000">
                      <a:alpha val="40000"/>
                    </a:srgbClr>
                  </a:outerShdw>
                </a:effectLst>
                <a:latin typeface="TH SarabunIT๙" panose="020B0500040200020003" pitchFamily="34" charset="-34"/>
                <a:cs typeface="TH SarabunIT๙" panose="020B0500040200020003" pitchFamily="34" charset="-34"/>
              </a:rPr>
              <a:t> 2561</a:t>
            </a:r>
            <a:r>
              <a:rPr lang="en-US" sz="2800" b="1" dirty="0">
                <a:solidFill>
                  <a:srgbClr val="FF0000"/>
                </a:solidFill>
                <a:latin typeface="TH SarabunIT๙" panose="020B0500040200020003" pitchFamily="34" charset="-34"/>
                <a:cs typeface="TH SarabunIT๙" panose="020B0500040200020003" pitchFamily="34" charset="-34"/>
              </a:rPr>
              <a:t/>
            </a:r>
            <a:br>
              <a:rPr lang="en-US" sz="2800" b="1" dirty="0">
                <a:solidFill>
                  <a:srgbClr val="FF0000"/>
                </a:solidFill>
                <a:latin typeface="TH SarabunIT๙" panose="020B0500040200020003" pitchFamily="34" charset="-34"/>
                <a:cs typeface="TH SarabunIT๙" panose="020B0500040200020003" pitchFamily="34" charset="-34"/>
              </a:rPr>
            </a:br>
            <a:r>
              <a:rPr lang="th-TH" sz="2800" b="1" dirty="0" smtClean="0">
                <a:solidFill>
                  <a:schemeClr val="tx1"/>
                </a:solidFill>
                <a:latin typeface="TH SarabunIT๙" panose="020B0500040200020003" pitchFamily="34" charset="-34"/>
                <a:cs typeface="TH SarabunIT๙" panose="020B0500040200020003" pitchFamily="34" charset="-34"/>
              </a:rPr>
              <a:t>     	1. </a:t>
            </a:r>
            <a:r>
              <a:rPr lang="th-TH" sz="2800" b="1" dirty="0" smtClean="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แต่งตั้ง</a:t>
            </a:r>
            <a:r>
              <a:rPr lang="th-TH" sz="2800" b="1" dirty="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คณะกรรมการ/คณะทำงาน เพื่อพิจารณาการจัดสรร</a:t>
            </a:r>
            <a:r>
              <a:rPr lang="th-TH" sz="2800" b="1" dirty="0" smtClean="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งบประมาณที่รับให้แก่หน่วยงานในพื้นที่ที่เกี่ยวข้อง</a:t>
            </a:r>
            <a:r>
              <a:rPr lang="en-US" sz="2800" b="1" dirty="0" smtClean="0">
                <a:solidFill>
                  <a:schemeClr val="tx1"/>
                </a:solidFill>
                <a:latin typeface="TH SarabunIT๙" panose="020B0500040200020003" pitchFamily="34" charset="-34"/>
                <a:cs typeface="TH SarabunIT๙" panose="020B0500040200020003" pitchFamily="34" charset="-34"/>
              </a:rPr>
              <a:t/>
            </a:r>
            <a:br>
              <a:rPr lang="en-US" sz="2800" b="1" dirty="0" smtClean="0">
                <a:solidFill>
                  <a:schemeClr val="tx1"/>
                </a:solidFill>
                <a:latin typeface="TH SarabunIT๙" panose="020B0500040200020003" pitchFamily="34" charset="-34"/>
                <a:cs typeface="TH SarabunIT๙" panose="020B0500040200020003" pitchFamily="34" charset="-34"/>
              </a:rPr>
            </a:br>
            <a:r>
              <a:rPr lang="th-TH" sz="2800" b="1" dirty="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	</a:t>
            </a:r>
            <a:r>
              <a:rPr lang="th-TH" sz="2800" b="1" dirty="0" smtClean="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	2</a:t>
            </a:r>
            <a:r>
              <a:rPr lang="th-TH" sz="2800" b="1" dirty="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 ประชุม เพื่อจัดทำกรอบแนวทางการจัดสรรงบประมาณ </a:t>
            </a:r>
            <a:r>
              <a:rPr lang="th-TH" sz="2800" b="1" dirty="0" smtClean="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โดยคำนึงถึงงบประมาณที่ได้รับตามกรอบแผนงาน ผลผลิต กิจกรรมหลัก และตัวชี้วัดที่กำหนด</a:t>
            </a:r>
            <a:r>
              <a:rPr lang="en-US" sz="2800" b="1" dirty="0" smtClean="0">
                <a:solidFill>
                  <a:schemeClr val="tx1"/>
                </a:solidFill>
                <a:latin typeface="TH SarabunIT๙" panose="020B0500040200020003" pitchFamily="34" charset="-34"/>
                <a:cs typeface="TH SarabunIT๙" panose="020B0500040200020003" pitchFamily="34" charset="-34"/>
              </a:rPr>
              <a:t/>
            </a:r>
            <a:br>
              <a:rPr lang="en-US" sz="2800" b="1" dirty="0" smtClean="0">
                <a:solidFill>
                  <a:schemeClr val="tx1"/>
                </a:solidFill>
                <a:latin typeface="TH SarabunIT๙" panose="020B0500040200020003" pitchFamily="34" charset="-34"/>
                <a:cs typeface="TH SarabunIT๙" panose="020B0500040200020003" pitchFamily="34" charset="-34"/>
              </a:rPr>
            </a:br>
            <a:r>
              <a:rPr lang="th-TH" sz="2800" b="1" dirty="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	</a:t>
            </a:r>
            <a:r>
              <a:rPr lang="th-TH" sz="2800" b="1" dirty="0" smtClean="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	3</a:t>
            </a:r>
            <a:r>
              <a:rPr lang="th-TH" sz="2800" b="1" dirty="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 ติดตามกำกับการเบิกจ่ายงบประมาณ และผลตามตัวชี้วัด </a:t>
            </a:r>
            <a:r>
              <a:rPr lang="th-TH" sz="2800" b="1" dirty="0" smtClean="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ให้เป็นไปตามที่กำหนด</a:t>
            </a:r>
            <a:r>
              <a:rPr lang="en-US" sz="2800" b="1" dirty="0" smtClean="0">
                <a:solidFill>
                  <a:schemeClr val="tx1"/>
                </a:solidFill>
                <a:latin typeface="TH SarabunIT๙" panose="020B0500040200020003" pitchFamily="34" charset="-34"/>
                <a:cs typeface="TH SarabunIT๙" panose="020B0500040200020003" pitchFamily="34" charset="-34"/>
              </a:rPr>
              <a:t/>
            </a:r>
            <a:br>
              <a:rPr lang="en-US" sz="2800" b="1" dirty="0" smtClean="0">
                <a:solidFill>
                  <a:schemeClr val="tx1"/>
                </a:solidFill>
                <a:latin typeface="TH SarabunIT๙" panose="020B0500040200020003" pitchFamily="34" charset="-34"/>
                <a:cs typeface="TH SarabunIT๙" panose="020B0500040200020003" pitchFamily="34" charset="-34"/>
              </a:rPr>
            </a:br>
            <a:r>
              <a:rPr lang="th-TH" sz="2800" b="1" dirty="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	</a:t>
            </a:r>
            <a:r>
              <a:rPr lang="th-TH" sz="2800" b="1" dirty="0" smtClean="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	4</a:t>
            </a:r>
            <a:r>
              <a:rPr lang="th-TH" sz="2800" b="1" dirty="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 รายงานผลการใช้จ่ายงบประมาณ และผลการดำเนินงานตามตัวชี้วัด </a:t>
            </a:r>
            <a:r>
              <a:rPr lang="en-US" sz="2800" b="1" dirty="0" smtClean="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PA </a:t>
            </a:r>
            <a:r>
              <a:rPr lang="th-TH" sz="2800" b="1" dirty="0" smtClean="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ผู้บริหาร </a:t>
            </a:r>
            <a:r>
              <a:rPr lang="en-US" sz="2800" b="1" dirty="0" smtClean="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a:t>
            </a:r>
            <a:r>
              <a:rPr lang="th-TH" sz="2800" b="1" dirty="0" smtClean="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ตัวชี้วัดกระทรวงสาธารณสุข/ตัวชี้วัดสำนักงบประมาณ มายังกองบริหารการสาธารณสุข ทุก</a:t>
            </a:r>
            <a:r>
              <a:rPr lang="th-TH" sz="2800" b="1" dirty="0" err="1">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ไตร</a:t>
            </a:r>
            <a:r>
              <a:rPr lang="th-TH" sz="2800" b="1" dirty="0" err="1" smtClean="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มาส</a:t>
            </a:r>
            <a:r>
              <a:rPr lang="th-TH" sz="2800" b="1" dirty="0" smtClean="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 ตามแบบฟอร์มการรายงานผล ที่กองบริหารการสาธารณสุขกำหนด</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dirty="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	</a:t>
            </a:r>
            <a:r>
              <a:rPr lang="th-TH" sz="2800" b="1" dirty="0" smtClean="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	5</a:t>
            </a:r>
            <a:r>
              <a:rPr lang="th-TH" sz="2800" b="1" dirty="0">
                <a:solidFill>
                  <a:schemeClr val="tx1"/>
                </a:solidFill>
                <a:effectLst>
                  <a:outerShdw blurRad="38100" dist="19050" dir="2700000" algn="tl">
                    <a:schemeClr val="dk1">
                      <a:alpha val="40000"/>
                    </a:schemeClr>
                  </a:outerShdw>
                </a:effectLst>
                <a:latin typeface="TH SarabunIT๙" panose="020B0500040200020003" pitchFamily="34" charset="-34"/>
                <a:cs typeface="TH SarabunIT๙" panose="020B0500040200020003" pitchFamily="34" charset="-34"/>
              </a:rPr>
              <a:t>. ดำเนินการส่งแผนปฏิบัติการประจำปีงบประมาณ 2561 (ทั้งปี) ตามรายผลผลิต กิจกรรมหลักที่ได้รับงบประมาณ มายังกองบริหารการสาธารณสุข เพื่อรายงานผลต่อผู้บริหารระดับกระทรวง ภายหลังได้รับการจัดสรรงบประมาณ (วันที่ 30 ธันวาคม 2560)</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endParaRPr lang="th-TH" sz="2800" b="1" dirty="0">
              <a:solidFill>
                <a:schemeClr val="tx1"/>
              </a:solidFill>
              <a:latin typeface="TH SarabunIT๙" panose="020B0500040200020003" pitchFamily="34" charset="-34"/>
              <a:cs typeface="TH SarabunIT๙" panose="020B0500040200020003" pitchFamily="34" charset="-34"/>
            </a:endParaRPr>
          </a:p>
        </p:txBody>
      </p:sp>
      <p:pic>
        <p:nvPicPr>
          <p:cNvPr id="3" name="รูปภาพ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22762472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520700" y="1165568"/>
            <a:ext cx="11137900" cy="5133632"/>
          </a:xfrm>
          <a:solidFill>
            <a:schemeClr val="accent5">
              <a:lumMod val="20000"/>
              <a:lumOff val="80000"/>
            </a:schemeClr>
          </a:solidFill>
        </p:spPr>
        <p:txBody>
          <a:bodyPr>
            <a:normAutofit fontScale="90000"/>
          </a:bodyPr>
          <a:lstStyle/>
          <a:p>
            <a:r>
              <a:rPr lang="th-TH" sz="3200" b="1" u="sng" dirty="0" smtClean="0">
                <a:solidFill>
                  <a:srgbClr val="FF0000"/>
                </a:solidFill>
                <a:latin typeface="TH SarabunIT๙" panose="020B0500040200020003" pitchFamily="34" charset="-34"/>
                <a:cs typeface="TH SarabunIT๙" panose="020B0500040200020003" pitchFamily="34" charset="-34"/>
              </a:rPr>
              <a:t>แนวทางการใช้จ่ายงบประมาณ</a:t>
            </a:r>
            <a:r>
              <a:rPr lang="en-US" sz="3200" b="1" dirty="0">
                <a:solidFill>
                  <a:schemeClr val="tx1"/>
                </a:solidFill>
                <a:latin typeface="TH SarabunIT๙" panose="020B0500040200020003" pitchFamily="34" charset="-34"/>
                <a:cs typeface="TH SarabunIT๙" panose="020B0500040200020003" pitchFamily="34" charset="-34"/>
              </a:rPr>
              <a:t/>
            </a:r>
            <a:br>
              <a:rPr lang="en-US" sz="3200" b="1" dirty="0">
                <a:solidFill>
                  <a:schemeClr val="tx1"/>
                </a:solidFill>
                <a:latin typeface="TH SarabunIT๙" panose="020B0500040200020003" pitchFamily="34" charset="-34"/>
                <a:cs typeface="TH SarabunIT๙" panose="020B0500040200020003" pitchFamily="34" charset="-34"/>
              </a:rPr>
            </a:br>
            <a:r>
              <a:rPr lang="th-TH" sz="3200" b="1" dirty="0">
                <a:solidFill>
                  <a:schemeClr val="tx1"/>
                </a:solidFill>
                <a:latin typeface="TH SarabunIT๙" panose="020B0500040200020003" pitchFamily="34" charset="-34"/>
                <a:cs typeface="TH SarabunIT๙" panose="020B0500040200020003" pitchFamily="34" charset="-34"/>
              </a:rPr>
              <a:t>		</a:t>
            </a:r>
            <a:r>
              <a:rPr lang="th-TH" sz="3200" b="1" dirty="0" smtClean="0">
                <a:solidFill>
                  <a:schemeClr val="tx1"/>
                </a:solidFill>
                <a:latin typeface="TH SarabunIT๙" panose="020B0500040200020003" pitchFamily="34" charset="-34"/>
                <a:cs typeface="TH SarabunIT๙" panose="020B0500040200020003" pitchFamily="34" charset="-34"/>
              </a:rPr>
              <a:t>การ</a:t>
            </a:r>
            <a:r>
              <a:rPr lang="th-TH" sz="3200" b="1" dirty="0">
                <a:solidFill>
                  <a:schemeClr val="tx1"/>
                </a:solidFill>
                <a:latin typeface="TH SarabunIT๙" panose="020B0500040200020003" pitchFamily="34" charset="-34"/>
                <a:cs typeface="TH SarabunIT๙" panose="020B0500040200020003" pitchFamily="34" charset="-34"/>
              </a:rPr>
              <a:t>ใช้จ่ายงบประมาณรายจ่ายประจำปีงบประมาณ พ.ศ. 2561 ของสำนักงานปลัดกระทรวง</a:t>
            </a:r>
            <a:r>
              <a:rPr lang="th-TH" sz="3200" b="1" dirty="0" smtClean="0">
                <a:solidFill>
                  <a:schemeClr val="tx1"/>
                </a:solidFill>
                <a:latin typeface="TH SarabunIT๙" panose="020B0500040200020003" pitchFamily="34" charset="-34"/>
                <a:cs typeface="TH SarabunIT๙" panose="020B0500040200020003" pitchFamily="34" charset="-34"/>
              </a:rPr>
              <a:t>สาธารณสุขส่วน</a:t>
            </a:r>
            <a:r>
              <a:rPr lang="th-TH" sz="3200" b="1" dirty="0">
                <a:solidFill>
                  <a:schemeClr val="tx1"/>
                </a:solidFill>
                <a:latin typeface="TH SarabunIT๙" panose="020B0500040200020003" pitchFamily="34" charset="-34"/>
                <a:cs typeface="TH SarabunIT๙" panose="020B0500040200020003" pitchFamily="34" charset="-34"/>
              </a:rPr>
              <a:t>ภูมิภาค   จะจัดสรรเฉพาะ </a:t>
            </a:r>
            <a:r>
              <a:rPr lang="th-TH" sz="3200" b="1" u="sng" dirty="0">
                <a:solidFill>
                  <a:schemeClr val="tx1"/>
                </a:solidFill>
                <a:latin typeface="TH SarabunIT๙" panose="020B0500040200020003" pitchFamily="34" charset="-34"/>
                <a:cs typeface="TH SarabunIT๙" panose="020B0500040200020003" pitchFamily="34" charset="-34"/>
              </a:rPr>
              <a:t>งบดำเนินงานตาม</a:t>
            </a:r>
            <a:r>
              <a:rPr lang="th-TH" sz="3200" b="1" u="sng" dirty="0" smtClean="0">
                <a:solidFill>
                  <a:schemeClr val="tx1"/>
                </a:solidFill>
                <a:latin typeface="TH SarabunIT๙" panose="020B0500040200020003" pitchFamily="34" charset="-34"/>
                <a:cs typeface="TH SarabunIT๙" panose="020B0500040200020003" pitchFamily="34" charset="-34"/>
              </a:rPr>
              <a:t>ยุทธศาสตร์ของหน่วยงานภูมิภาค</a:t>
            </a:r>
            <a:r>
              <a:rPr lang="th-TH" sz="3200" b="1" dirty="0" smtClean="0">
                <a:solidFill>
                  <a:schemeClr val="tx1"/>
                </a:solidFill>
                <a:latin typeface="TH SarabunIT๙" panose="020B0500040200020003" pitchFamily="34" charset="-34"/>
                <a:cs typeface="TH SarabunIT๙" panose="020B0500040200020003" pitchFamily="34" charset="-34"/>
              </a:rPr>
              <a:t>  ใช้จ่ายเป็น ค่าตอบแทน</a:t>
            </a:r>
            <a:r>
              <a:rPr lang="th-TH" sz="3200" b="1" dirty="0">
                <a:solidFill>
                  <a:schemeClr val="tx1"/>
                </a:solidFill>
                <a:latin typeface="TH SarabunIT๙" panose="020B0500040200020003" pitchFamily="34" charset="-34"/>
                <a:cs typeface="TH SarabunIT๙" panose="020B0500040200020003" pitchFamily="34" charset="-34"/>
              </a:rPr>
              <a:t>,ค่าใช้</a:t>
            </a:r>
            <a:r>
              <a:rPr lang="th-TH" sz="3200" b="1" dirty="0" smtClean="0">
                <a:solidFill>
                  <a:schemeClr val="tx1"/>
                </a:solidFill>
                <a:latin typeface="TH SarabunIT๙" panose="020B0500040200020003" pitchFamily="34" charset="-34"/>
                <a:cs typeface="TH SarabunIT๙" panose="020B0500040200020003" pitchFamily="34" charset="-34"/>
              </a:rPr>
              <a:t>สอย(ค่าใช้จ่ายในการประชุมคณะกรรมการ/คณะทำงาน,ค่าใช้จ่ายในการประชุมเชิงปฏิบัติการ,ค่าใช้จ่ายในการอบรม/สัมมนา,ค่าเบี้ยเลี้ยง,ค่าที่พัก,ค่าพาหนะเดินทาง,</a:t>
            </a:r>
            <a:r>
              <a:rPr lang="th-TH" sz="3200" b="1" dirty="0">
                <a:solidFill>
                  <a:schemeClr val="tx1"/>
                </a:solidFill>
                <a:latin typeface="TH SarabunIT๙" panose="020B0500040200020003" pitchFamily="34" charset="-34"/>
                <a:cs typeface="TH SarabunIT๙" panose="020B0500040200020003" pitchFamily="34" charset="-34"/>
              </a:rPr>
              <a:t> ค่าเช่าที่</a:t>
            </a:r>
            <a:r>
              <a:rPr lang="th-TH" sz="3200" b="1" dirty="0" smtClean="0">
                <a:solidFill>
                  <a:schemeClr val="tx1"/>
                </a:solidFill>
                <a:latin typeface="TH SarabunIT๙" panose="020B0500040200020003" pitchFamily="34" charset="-34"/>
                <a:cs typeface="TH SarabunIT๙" panose="020B0500040200020003" pitchFamily="34" charset="-34"/>
              </a:rPr>
              <a:t>พัก,ค่า</a:t>
            </a:r>
            <a:r>
              <a:rPr lang="th-TH" sz="3200" b="1" dirty="0">
                <a:solidFill>
                  <a:schemeClr val="tx1"/>
                </a:solidFill>
                <a:latin typeface="TH SarabunIT๙" panose="020B0500040200020003" pitchFamily="34" charset="-34"/>
                <a:cs typeface="TH SarabunIT๙" panose="020B0500040200020003" pitchFamily="34" charset="-34"/>
              </a:rPr>
              <a:t>วัสดุ</a:t>
            </a:r>
            <a:r>
              <a:rPr lang="th-TH" sz="3200" b="1" dirty="0" smtClean="0">
                <a:solidFill>
                  <a:schemeClr val="tx1"/>
                </a:solidFill>
                <a:latin typeface="TH SarabunIT๙" panose="020B0500040200020003" pitchFamily="34" charset="-34"/>
                <a:cs typeface="TH SarabunIT๙" panose="020B0500040200020003" pitchFamily="34" charset="-34"/>
              </a:rPr>
              <a:t>,</a:t>
            </a:r>
            <a:br>
              <a:rPr lang="th-TH" sz="3200" b="1" dirty="0" smtClean="0">
                <a:solidFill>
                  <a:schemeClr val="tx1"/>
                </a:solidFill>
                <a:latin typeface="TH SarabunIT๙" panose="020B0500040200020003" pitchFamily="34" charset="-34"/>
                <a:cs typeface="TH SarabunIT๙" panose="020B0500040200020003" pitchFamily="34" charset="-34"/>
              </a:rPr>
            </a:br>
            <a:r>
              <a:rPr lang="th-TH" sz="3200" b="1" dirty="0" smtClean="0">
                <a:solidFill>
                  <a:schemeClr val="tx1"/>
                </a:solidFill>
                <a:latin typeface="TH SarabunIT๙" panose="020B0500040200020003" pitchFamily="34" charset="-34"/>
                <a:cs typeface="TH SarabunIT๙" panose="020B0500040200020003" pitchFamily="34" charset="-34"/>
              </a:rPr>
              <a:t>ค่า</a:t>
            </a:r>
            <a:r>
              <a:rPr lang="th-TH" sz="3200" b="1" dirty="0">
                <a:solidFill>
                  <a:schemeClr val="tx1"/>
                </a:solidFill>
                <a:latin typeface="TH SarabunIT๙" panose="020B0500040200020003" pitchFamily="34" charset="-34"/>
                <a:cs typeface="TH SarabunIT๙" panose="020B0500040200020003" pitchFamily="34" charset="-34"/>
              </a:rPr>
              <a:t>ซ่อมแซม,ค่าจ้างเหมา</a:t>
            </a:r>
            <a:r>
              <a:rPr lang="th-TH" sz="3200" b="1" dirty="0" smtClean="0">
                <a:solidFill>
                  <a:schemeClr val="tx1"/>
                </a:solidFill>
                <a:latin typeface="TH SarabunIT๙" panose="020B0500040200020003" pitchFamily="34" charset="-34"/>
                <a:cs typeface="TH SarabunIT๙" panose="020B0500040200020003" pitchFamily="34" charset="-34"/>
              </a:rPr>
              <a:t>บริการ,ค่าอาหารกลางวัน/อาหารเย็น,ค่าอาหาร</a:t>
            </a:r>
            <a:r>
              <a:rPr lang="th-TH" sz="3200" b="1" dirty="0">
                <a:solidFill>
                  <a:schemeClr val="tx1"/>
                </a:solidFill>
                <a:latin typeface="TH SarabunIT๙" panose="020B0500040200020003" pitchFamily="34" charset="-34"/>
                <a:cs typeface="TH SarabunIT๙" panose="020B0500040200020003" pitchFamily="34" charset="-34"/>
              </a:rPr>
              <a:t>ว่างพร้อม</a:t>
            </a:r>
            <a:r>
              <a:rPr lang="th-TH" sz="3200" b="1" dirty="0" smtClean="0">
                <a:solidFill>
                  <a:schemeClr val="tx1"/>
                </a:solidFill>
                <a:latin typeface="TH SarabunIT๙" panose="020B0500040200020003" pitchFamily="34" charset="-34"/>
                <a:cs typeface="TH SarabunIT๙" panose="020B0500040200020003" pitchFamily="34" charset="-34"/>
              </a:rPr>
              <a:t>เครื่องดื่ม,ค่า</a:t>
            </a:r>
            <a:r>
              <a:rPr lang="th-TH" sz="3200" b="1" dirty="0">
                <a:solidFill>
                  <a:schemeClr val="tx1"/>
                </a:solidFill>
                <a:latin typeface="TH SarabunIT๙" panose="020B0500040200020003" pitchFamily="34" charset="-34"/>
                <a:cs typeface="TH SarabunIT๙" panose="020B0500040200020003" pitchFamily="34" charset="-34"/>
              </a:rPr>
              <a:t>โฆษณาและ</a:t>
            </a:r>
            <a:r>
              <a:rPr lang="th-TH" sz="3200" b="1" dirty="0" smtClean="0">
                <a:solidFill>
                  <a:schemeClr val="tx1"/>
                </a:solidFill>
                <a:latin typeface="TH SarabunIT๙" panose="020B0500040200020003" pitchFamily="34" charset="-34"/>
                <a:cs typeface="TH SarabunIT๙" panose="020B0500040200020003" pitchFamily="34" charset="-34"/>
              </a:rPr>
              <a:t>เผยแพร่ประชาสัมพันธ์,ค่า</a:t>
            </a:r>
            <a:r>
              <a:rPr lang="th-TH" sz="3200" b="1" dirty="0">
                <a:solidFill>
                  <a:schemeClr val="tx1"/>
                </a:solidFill>
                <a:latin typeface="TH SarabunIT๙" panose="020B0500040200020003" pitchFamily="34" charset="-34"/>
                <a:cs typeface="TH SarabunIT๙" panose="020B0500040200020003" pitchFamily="34" charset="-34"/>
              </a:rPr>
              <a:t>โทรศัพท์,ฯลฯ)  </a:t>
            </a:r>
            <a:r>
              <a:rPr lang="th-TH" sz="3200" b="1" dirty="0" smtClean="0">
                <a:solidFill>
                  <a:schemeClr val="tx1"/>
                </a:solidFill>
                <a:latin typeface="TH SarabunIT๙" panose="020B0500040200020003" pitchFamily="34" charset="-34"/>
                <a:cs typeface="TH SarabunIT๙" panose="020B0500040200020003" pitchFamily="34" charset="-34"/>
              </a:rPr>
              <a:t/>
            </a:r>
            <a:br>
              <a:rPr lang="th-TH" sz="3200" b="1" dirty="0" smtClean="0">
                <a:solidFill>
                  <a:schemeClr val="tx1"/>
                </a:solidFill>
                <a:latin typeface="TH SarabunIT๙" panose="020B0500040200020003" pitchFamily="34" charset="-34"/>
                <a:cs typeface="TH SarabunIT๙" panose="020B0500040200020003" pitchFamily="34" charset="-34"/>
              </a:rPr>
            </a:br>
            <a:r>
              <a:rPr lang="th-TH" sz="3200" b="1" dirty="0">
                <a:solidFill>
                  <a:schemeClr val="tx1"/>
                </a:solidFill>
                <a:latin typeface="TH SarabunIT๙" panose="020B0500040200020003" pitchFamily="34" charset="-34"/>
                <a:cs typeface="TH SarabunIT๙" panose="020B0500040200020003" pitchFamily="34" charset="-34"/>
              </a:rPr>
              <a:t>	</a:t>
            </a:r>
            <a:r>
              <a:rPr lang="th-TH" sz="3200" b="1" dirty="0" smtClean="0">
                <a:solidFill>
                  <a:schemeClr val="tx1"/>
                </a:solidFill>
                <a:latin typeface="TH SarabunIT๙" panose="020B0500040200020003" pitchFamily="34" charset="-34"/>
                <a:cs typeface="TH SarabunIT๙" panose="020B0500040200020003" pitchFamily="34" charset="-34"/>
              </a:rPr>
              <a:t>	</a:t>
            </a:r>
            <a:r>
              <a:rPr lang="th-TH" sz="3200" b="1" u="sng" dirty="0" smtClean="0">
                <a:solidFill>
                  <a:schemeClr val="tx1"/>
                </a:solidFill>
                <a:latin typeface="TH SarabunIT๙" panose="020B0500040200020003" pitchFamily="34" charset="-34"/>
                <a:cs typeface="TH SarabunIT๙" panose="020B0500040200020003" pitchFamily="34" charset="-34"/>
              </a:rPr>
              <a:t>ทั้งนี้</a:t>
            </a:r>
            <a:r>
              <a:rPr lang="th-TH" sz="3200" b="1" u="sng" dirty="0">
                <a:solidFill>
                  <a:schemeClr val="tx1"/>
                </a:solidFill>
                <a:latin typeface="TH SarabunIT๙" panose="020B0500040200020003" pitchFamily="34" charset="-34"/>
                <a:cs typeface="TH SarabunIT๙" panose="020B0500040200020003" pitchFamily="34" charset="-34"/>
              </a:rPr>
              <a:t>ไม่รวมงบดำเนินงานขั้นต่ำ ได้แก่ ค่าเช่าบ้าน </a:t>
            </a:r>
            <a:r>
              <a:rPr lang="th-TH" sz="3200" b="1" u="sng" dirty="0" smtClean="0">
                <a:solidFill>
                  <a:schemeClr val="tx1"/>
                </a:solidFill>
                <a:latin typeface="TH SarabunIT๙" panose="020B0500040200020003" pitchFamily="34" charset="-34"/>
                <a:cs typeface="TH SarabunIT๙" panose="020B0500040200020003" pitchFamily="34" charset="-34"/>
              </a:rPr>
              <a:t>ค่า</a:t>
            </a:r>
            <a:r>
              <a:rPr lang="th-TH" sz="3200" b="1" u="sng" dirty="0">
                <a:solidFill>
                  <a:schemeClr val="tx1"/>
                </a:solidFill>
                <a:latin typeface="TH SarabunIT๙" panose="020B0500040200020003" pitchFamily="34" charset="-34"/>
                <a:cs typeface="TH SarabunIT๙" panose="020B0500040200020003" pitchFamily="34" charset="-34"/>
              </a:rPr>
              <a:t>สาธารณูปโภค </a:t>
            </a:r>
            <a:r>
              <a:rPr lang="th-TH" sz="3200" b="1" u="sng" dirty="0" smtClean="0">
                <a:solidFill>
                  <a:schemeClr val="tx1"/>
                </a:solidFill>
                <a:latin typeface="TH SarabunIT๙" panose="020B0500040200020003" pitchFamily="34" charset="-34"/>
                <a:cs typeface="TH SarabunIT๙" panose="020B0500040200020003" pitchFamily="34" charset="-34"/>
              </a:rPr>
              <a:t>ค่าตอบแทน</a:t>
            </a:r>
            <a:r>
              <a:rPr lang="th-TH" sz="3200" b="1" u="sng" dirty="0">
                <a:solidFill>
                  <a:schemeClr val="tx1"/>
                </a:solidFill>
                <a:latin typeface="TH SarabunIT๙" panose="020B0500040200020003" pitchFamily="34" charset="-34"/>
                <a:cs typeface="TH SarabunIT๙" panose="020B0500040200020003" pitchFamily="34" charset="-34"/>
              </a:rPr>
              <a:t>กรณีไม่ทำเวชปฏิบัติฯ</a:t>
            </a:r>
            <a:r>
              <a:rPr lang="en-US" sz="3200" b="1" u="sng" dirty="0">
                <a:solidFill>
                  <a:schemeClr val="tx1"/>
                </a:solidFill>
                <a:latin typeface="TH SarabunIT๙" panose="020B0500040200020003" pitchFamily="34" charset="-34"/>
                <a:cs typeface="TH SarabunIT๙" panose="020B0500040200020003" pitchFamily="34" charset="-34"/>
              </a:rPr>
              <a:t>  </a:t>
            </a:r>
            <a:r>
              <a:rPr lang="th-TH" sz="3200" b="1" u="sng" dirty="0">
                <a:solidFill>
                  <a:schemeClr val="tx1"/>
                </a:solidFill>
                <a:latin typeface="TH SarabunIT๙" panose="020B0500040200020003" pitchFamily="34" charset="-34"/>
                <a:cs typeface="TH SarabunIT๙" panose="020B0500040200020003" pitchFamily="34" charset="-34"/>
              </a:rPr>
              <a:t> ค่าเช่า</a:t>
            </a:r>
            <a:r>
              <a:rPr lang="th-TH" sz="3200" b="1" u="sng" dirty="0" smtClean="0">
                <a:solidFill>
                  <a:schemeClr val="tx1"/>
                </a:solidFill>
                <a:latin typeface="TH SarabunIT๙" panose="020B0500040200020003" pitchFamily="34" charset="-34"/>
                <a:cs typeface="TH SarabunIT๙" panose="020B0500040200020003" pitchFamily="34" charset="-34"/>
              </a:rPr>
              <a:t>ทรัพย์สิน</a:t>
            </a:r>
            <a:br>
              <a:rPr lang="th-TH" sz="3200" b="1" u="sng" dirty="0" smtClean="0">
                <a:solidFill>
                  <a:schemeClr val="tx1"/>
                </a:solidFill>
                <a:latin typeface="TH SarabunIT๙" panose="020B0500040200020003" pitchFamily="34" charset="-34"/>
                <a:cs typeface="TH SarabunIT๙" panose="020B0500040200020003" pitchFamily="34" charset="-34"/>
              </a:rPr>
            </a:br>
            <a:r>
              <a:rPr lang="th-TH" sz="3200" b="1" dirty="0" smtClean="0">
                <a:solidFill>
                  <a:schemeClr val="tx1"/>
                </a:solidFill>
                <a:latin typeface="TH SarabunIT๙" panose="020B0500040200020003" pitchFamily="34" charset="-34"/>
                <a:cs typeface="TH SarabunIT๙" panose="020B0500040200020003" pitchFamily="34" charset="-34"/>
              </a:rPr>
              <a:t>  		</a:t>
            </a:r>
            <a:r>
              <a:rPr lang="th-TH" sz="3200" b="1" u="sng" dirty="0" smtClean="0">
                <a:solidFill>
                  <a:schemeClr val="tx1"/>
                </a:solidFill>
                <a:latin typeface="TH SarabunIT๙" panose="020B0500040200020003" pitchFamily="34" charset="-34"/>
                <a:cs typeface="TH SarabunIT๙" panose="020B0500040200020003" pitchFamily="34" charset="-34"/>
              </a:rPr>
              <a:t>และ</a:t>
            </a:r>
            <a:r>
              <a:rPr lang="th-TH" sz="3200" b="1" u="sng" dirty="0">
                <a:solidFill>
                  <a:schemeClr val="tx1"/>
                </a:solidFill>
                <a:latin typeface="TH SarabunIT๙" panose="020B0500040200020003" pitchFamily="34" charset="-34"/>
                <a:cs typeface="TH SarabunIT๙" panose="020B0500040200020003" pitchFamily="34" charset="-34"/>
              </a:rPr>
              <a:t>ไม่รวมงบดำเนินงานตามแผนงาน/ผลผลิต/กิจกรรมหลักที่เป็นยุทธศาสตร์บริการเฉพาะ  โดยกองบริหารการสาธารณสุขจะจัดสรร</a:t>
            </a:r>
            <a:r>
              <a:rPr lang="th-TH" sz="3200" b="1" u="sng" dirty="0" smtClean="0">
                <a:solidFill>
                  <a:schemeClr val="tx1"/>
                </a:solidFill>
                <a:latin typeface="TH SarabunIT๙" panose="020B0500040200020003" pitchFamily="34" charset="-34"/>
                <a:cs typeface="TH SarabunIT๙" panose="020B0500040200020003" pitchFamily="34" charset="-34"/>
              </a:rPr>
              <a:t>เพิ่มเติมให้ต่อไป</a:t>
            </a:r>
            <a:r>
              <a:rPr lang="en-US" sz="3200" b="1" dirty="0">
                <a:solidFill>
                  <a:schemeClr val="tx1"/>
                </a:solidFill>
                <a:latin typeface="TH SarabunIT๙" panose="020B0500040200020003" pitchFamily="34" charset="-34"/>
                <a:cs typeface="TH SarabunIT๙" panose="020B0500040200020003" pitchFamily="34" charset="-34"/>
              </a:rPr>
              <a:t/>
            </a:r>
            <a:br>
              <a:rPr lang="en-US" sz="3200" b="1" dirty="0">
                <a:solidFill>
                  <a:schemeClr val="tx1"/>
                </a:solidFill>
                <a:latin typeface="TH SarabunIT๙" panose="020B0500040200020003" pitchFamily="34" charset="-34"/>
                <a:cs typeface="TH SarabunIT๙" panose="020B0500040200020003" pitchFamily="34" charset="-34"/>
              </a:rPr>
            </a:br>
            <a:endParaRPr lang="th-TH" sz="3200" b="1" dirty="0">
              <a:solidFill>
                <a:schemeClr val="tx1"/>
              </a:solidFill>
              <a:latin typeface="TH SarabunIT๙" panose="020B0500040200020003" pitchFamily="34" charset="-34"/>
              <a:cs typeface="TH SarabunIT๙" panose="020B0500040200020003" pitchFamily="34" charset="-34"/>
            </a:endParaRPr>
          </a:p>
        </p:txBody>
      </p:sp>
      <p:pic>
        <p:nvPicPr>
          <p:cNvPr id="3" name="รูปภาพ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42489163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685800" y="901700"/>
            <a:ext cx="10960100" cy="4978400"/>
          </a:xfrm>
          <a:solidFill>
            <a:schemeClr val="accent2">
              <a:lumMod val="40000"/>
              <a:lumOff val="60000"/>
            </a:schemeClr>
          </a:solidFill>
        </p:spPr>
        <p:txBody>
          <a:bodyPr>
            <a:noAutofit/>
          </a:bodyPr>
          <a:lstStyle/>
          <a:p>
            <a:r>
              <a:rPr lang="th-TH" sz="3200" b="1" dirty="0">
                <a:solidFill>
                  <a:srgbClr val="FF0000"/>
                </a:solidFill>
                <a:latin typeface="TH SarabunIT๙" panose="020B0500040200020003" pitchFamily="34" charset="-34"/>
                <a:cs typeface="TH SarabunIT๙" panose="020B0500040200020003" pitchFamily="34" charset="-34"/>
              </a:rPr>
              <a:t>แผนงานพื้นฐาน</a:t>
            </a:r>
            <a:r>
              <a:rPr lang="en-US" sz="3200" b="1" dirty="0">
                <a:solidFill>
                  <a:srgbClr val="FF0000"/>
                </a:solidFill>
                <a:latin typeface="TH SarabunIT๙" panose="020B0500040200020003" pitchFamily="34" charset="-34"/>
                <a:cs typeface="TH SarabunIT๙" panose="020B0500040200020003" pitchFamily="34" charset="-34"/>
              </a:rPr>
              <a:t/>
            </a:r>
            <a:br>
              <a:rPr lang="en-US" sz="3200" b="1" dirty="0">
                <a:solidFill>
                  <a:srgbClr val="FF0000"/>
                </a:solidFill>
                <a:latin typeface="TH SarabunIT๙" panose="020B0500040200020003" pitchFamily="34" charset="-34"/>
                <a:cs typeface="TH SarabunIT๙" panose="020B0500040200020003" pitchFamily="34" charset="-34"/>
              </a:rPr>
            </a:br>
            <a:r>
              <a:rPr lang="th-TH" sz="3200" b="1" dirty="0">
                <a:solidFill>
                  <a:srgbClr val="FF0000"/>
                </a:solidFill>
                <a:latin typeface="TH SarabunIT๙" panose="020B0500040200020003" pitchFamily="34" charset="-34"/>
                <a:cs typeface="TH SarabunIT๙" panose="020B0500040200020003" pitchFamily="34" charset="-34"/>
              </a:rPr>
              <a:t>แผนงาน : แผนงานพื้นฐานด้านการพัฒนาและเสริมสร้างศักยภาพคน</a:t>
            </a:r>
            <a:r>
              <a:rPr lang="en-US" sz="3200" b="1" dirty="0">
                <a:solidFill>
                  <a:srgbClr val="FF0000"/>
                </a:solidFill>
                <a:latin typeface="TH SarabunIT๙" panose="020B0500040200020003" pitchFamily="34" charset="-34"/>
                <a:cs typeface="TH SarabunIT๙" panose="020B0500040200020003" pitchFamily="34" charset="-34"/>
              </a:rPr>
              <a:t/>
            </a:r>
            <a:br>
              <a:rPr lang="en-US" sz="3200" b="1" dirty="0">
                <a:solidFill>
                  <a:srgbClr val="FF0000"/>
                </a:solidFill>
                <a:latin typeface="TH SarabunIT๙" panose="020B0500040200020003" pitchFamily="34" charset="-34"/>
                <a:cs typeface="TH SarabunIT๙" panose="020B0500040200020003" pitchFamily="34" charset="-34"/>
              </a:rPr>
            </a:br>
            <a:r>
              <a:rPr lang="th-TH" sz="2800" b="1" dirty="0">
                <a:solidFill>
                  <a:srgbClr val="002060"/>
                </a:solidFill>
                <a:latin typeface="TH SarabunIT๙" panose="020B0500040200020003" pitchFamily="34" charset="-34"/>
                <a:cs typeface="TH SarabunIT๙" panose="020B0500040200020003" pitchFamily="34" charset="-34"/>
              </a:rPr>
              <a:t>ผลผลิต : ประชาชนได้รับการดูแลสุขภาพและมีพฤติกรรมสุขภาพที่ถูกต้อง</a:t>
            </a:r>
            <a:r>
              <a:rPr lang="en-US" sz="2800" b="1" dirty="0">
                <a:solidFill>
                  <a:srgbClr val="002060"/>
                </a:solidFill>
                <a:latin typeface="TH SarabunIT๙" panose="020B0500040200020003" pitchFamily="34" charset="-34"/>
                <a:cs typeface="TH SarabunIT๙" panose="020B0500040200020003" pitchFamily="34" charset="-34"/>
              </a:rPr>
              <a:t/>
            </a:r>
            <a:br>
              <a:rPr lang="en-US" sz="2800" b="1" dirty="0">
                <a:solidFill>
                  <a:srgbClr val="002060"/>
                </a:solidFill>
                <a:latin typeface="TH SarabunIT๙" panose="020B0500040200020003" pitchFamily="34" charset="-34"/>
                <a:cs typeface="TH SarabunIT๙" panose="020B0500040200020003" pitchFamily="34" charset="-34"/>
              </a:rPr>
            </a:br>
            <a:r>
              <a:rPr lang="th-TH" sz="2800" b="1" u="sng" dirty="0">
                <a:solidFill>
                  <a:srgbClr val="002060"/>
                </a:solidFill>
                <a:latin typeface="TH SarabunIT๙" panose="020B0500040200020003" pitchFamily="34" charset="-34"/>
                <a:cs typeface="TH SarabunIT๙" panose="020B0500040200020003" pitchFamily="34" charset="-34"/>
              </a:rPr>
              <a:t>กิจกรรม : สนับสนุนการสร้างเสริมสุขภาพ เฝ้าระวัง ป้องกัน ควบคุมโรค และภัยสุขภาพ</a:t>
            </a:r>
            <a:r>
              <a:rPr lang="en-US" sz="2800" b="1" dirty="0">
                <a:solidFill>
                  <a:srgbClr val="002060"/>
                </a:solidFill>
                <a:latin typeface="TH SarabunIT๙" panose="020B0500040200020003" pitchFamily="34" charset="-34"/>
                <a:cs typeface="TH SarabunIT๙" panose="020B0500040200020003" pitchFamily="34" charset="-34"/>
              </a:rPr>
              <a:t/>
            </a:r>
            <a:br>
              <a:rPr lang="en-US" sz="2800" b="1" dirty="0">
                <a:solidFill>
                  <a:srgbClr val="002060"/>
                </a:solidFill>
                <a:latin typeface="TH SarabunIT๙" panose="020B0500040200020003" pitchFamily="34" charset="-34"/>
                <a:cs typeface="TH SarabunIT๙" panose="020B0500040200020003" pitchFamily="34" charset="-34"/>
              </a:rPr>
            </a:br>
            <a:r>
              <a:rPr lang="th-TH" sz="2800" b="1" u="sng" dirty="0" smtClean="0">
                <a:solidFill>
                  <a:schemeClr val="tx1"/>
                </a:solidFill>
                <a:latin typeface="TH SarabunIT๙" panose="020B0500040200020003" pitchFamily="34" charset="-34"/>
                <a:cs typeface="TH SarabunIT๙" panose="020B0500040200020003" pitchFamily="34" charset="-34"/>
              </a:rPr>
              <a:t>วัตถุประสงค์</a:t>
            </a:r>
            <a:r>
              <a:rPr lang="th-TH" sz="2800" b="1" dirty="0" smtClean="0">
                <a:solidFill>
                  <a:schemeClr val="tx1"/>
                </a:solidFill>
                <a:latin typeface="TH SarabunIT๙" panose="020B0500040200020003" pitchFamily="34" charset="-34"/>
                <a:cs typeface="TH SarabunIT๙" panose="020B0500040200020003" pitchFamily="34" charset="-34"/>
              </a:rPr>
              <a:t> </a:t>
            </a:r>
            <a:r>
              <a:rPr lang="th-TH" sz="2800" b="1" dirty="0">
                <a:solidFill>
                  <a:schemeClr val="tx1"/>
                </a:solidFill>
                <a:latin typeface="TH SarabunIT๙" panose="020B0500040200020003" pitchFamily="34" charset="-34"/>
                <a:cs typeface="TH SarabunIT๙" panose="020B0500040200020003" pitchFamily="34" charset="-34"/>
              </a:rPr>
              <a:t>เพื่อให้ประชาชนมีสุขภาพที่ดี ได้รับการดูแลอย่างทั่วถึงและมีพฤติกรรมสุขภาพที่เหมาะสม</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u="sng" dirty="0">
                <a:solidFill>
                  <a:schemeClr val="tx1"/>
                </a:solidFill>
                <a:latin typeface="TH SarabunIT๙" panose="020B0500040200020003" pitchFamily="34" charset="-34"/>
                <a:cs typeface="TH SarabunIT๙" panose="020B0500040200020003" pitchFamily="34" charset="-34"/>
              </a:rPr>
              <a:t>เป้าหมาย</a:t>
            </a:r>
            <a:r>
              <a:rPr lang="th-TH" sz="2800" b="1" dirty="0">
                <a:solidFill>
                  <a:schemeClr val="tx1"/>
                </a:solidFill>
                <a:latin typeface="TH SarabunIT๙" panose="020B0500040200020003" pitchFamily="34" charset="-34"/>
                <a:cs typeface="TH SarabunIT๙" panose="020B0500040200020003" pitchFamily="34" charset="-34"/>
              </a:rPr>
              <a:t> </a:t>
            </a:r>
            <a:r>
              <a:rPr lang="en-US" sz="2800" b="1" dirty="0">
                <a:solidFill>
                  <a:schemeClr val="tx1"/>
                </a:solidFill>
                <a:latin typeface="TH SarabunIT๙" panose="020B0500040200020003" pitchFamily="34" charset="-34"/>
                <a:cs typeface="TH SarabunIT๙" panose="020B0500040200020003" pitchFamily="34" charset="-34"/>
              </a:rPr>
              <a:t>: </a:t>
            </a:r>
            <a:r>
              <a:rPr lang="th-TH" sz="2800" b="1" dirty="0">
                <a:solidFill>
                  <a:schemeClr val="tx1"/>
                </a:solidFill>
                <a:latin typeface="TH SarabunIT๙" panose="020B0500040200020003" pitchFamily="34" charset="-34"/>
                <a:cs typeface="TH SarabunIT๙" panose="020B0500040200020003" pitchFamily="34" charset="-34"/>
              </a:rPr>
              <a:t> 1. ดำเนินการเฝ้าระวัง ป้องกัน ควบคุมโรคและภัยสุขภาพได้ตามมาตรฐานที่กำหนด</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dirty="0">
                <a:solidFill>
                  <a:schemeClr val="tx1"/>
                </a:solidFill>
                <a:latin typeface="TH SarabunIT๙" panose="020B0500040200020003" pitchFamily="34" charset="-34"/>
                <a:cs typeface="TH SarabunIT๙" panose="020B0500040200020003" pitchFamily="34" charset="-34"/>
              </a:rPr>
              <a:t>               </a:t>
            </a:r>
            <a:r>
              <a:rPr lang="th-TH" sz="2800" b="1" dirty="0" smtClean="0">
                <a:solidFill>
                  <a:schemeClr val="tx1"/>
                </a:solidFill>
                <a:latin typeface="TH SarabunIT๙" panose="020B0500040200020003" pitchFamily="34" charset="-34"/>
                <a:cs typeface="TH SarabunIT๙" panose="020B0500040200020003" pitchFamily="34" charset="-34"/>
              </a:rPr>
              <a:t>2</a:t>
            </a:r>
            <a:r>
              <a:rPr lang="th-TH" sz="2800" b="1" dirty="0">
                <a:solidFill>
                  <a:schemeClr val="tx1"/>
                </a:solidFill>
                <a:latin typeface="TH SarabunIT๙" panose="020B0500040200020003" pitchFamily="34" charset="-34"/>
                <a:cs typeface="TH SarabunIT๙" panose="020B0500040200020003" pitchFamily="34" charset="-34"/>
              </a:rPr>
              <a:t>. ควบคุมโรคติดต่อที่สำคัญของประเทศ และควบคุมโรคติดต่อระหว่างประเทศได้</a:t>
            </a:r>
            <a:r>
              <a:rPr lang="en-US" sz="2800" b="1" dirty="0">
                <a:solidFill>
                  <a:schemeClr val="tx1"/>
                </a:solidFill>
                <a:latin typeface="TH SarabunIT๙" panose="020B0500040200020003" pitchFamily="34" charset="-34"/>
                <a:cs typeface="TH SarabunIT๙" panose="020B0500040200020003" pitchFamily="34" charset="-34"/>
              </a:rPr>
              <a:t>             </a:t>
            </a:r>
            <a:br>
              <a:rPr lang="en-US" sz="2800" b="1" dirty="0">
                <a:solidFill>
                  <a:schemeClr val="tx1"/>
                </a:solidFill>
                <a:latin typeface="TH SarabunIT๙" panose="020B0500040200020003" pitchFamily="34" charset="-34"/>
                <a:cs typeface="TH SarabunIT๙" panose="020B0500040200020003" pitchFamily="34" charset="-34"/>
              </a:rPr>
            </a:br>
            <a:r>
              <a:rPr lang="th-TH" sz="2800" b="1" u="sng" dirty="0">
                <a:solidFill>
                  <a:schemeClr val="tx1"/>
                </a:solidFill>
                <a:latin typeface="TH SarabunIT๙" panose="020B0500040200020003" pitchFamily="34" charset="-34"/>
                <a:cs typeface="TH SarabunIT๙" panose="020B0500040200020003" pitchFamily="34" charset="-34"/>
              </a:rPr>
              <a:t>ตัวชี้วัด</a:t>
            </a:r>
            <a:r>
              <a:rPr lang="th-TH" sz="2800" b="1" dirty="0">
                <a:solidFill>
                  <a:schemeClr val="tx1"/>
                </a:solidFill>
                <a:latin typeface="TH SarabunIT๙" panose="020B0500040200020003" pitchFamily="34" charset="-34"/>
                <a:cs typeface="TH SarabunIT๙" panose="020B0500040200020003" pitchFamily="34" charset="-34"/>
              </a:rPr>
              <a:t> </a:t>
            </a:r>
            <a:r>
              <a:rPr lang="en-US" sz="2800" b="1" dirty="0">
                <a:solidFill>
                  <a:schemeClr val="tx1"/>
                </a:solidFill>
                <a:latin typeface="TH SarabunIT๙" panose="020B0500040200020003" pitchFamily="34" charset="-34"/>
                <a:cs typeface="TH SarabunIT๙" panose="020B0500040200020003" pitchFamily="34" charset="-34"/>
              </a:rPr>
              <a:t>:</a:t>
            </a:r>
            <a:r>
              <a:rPr lang="th-TH" sz="2800" b="1" dirty="0">
                <a:solidFill>
                  <a:schemeClr val="tx1"/>
                </a:solidFill>
                <a:latin typeface="TH SarabunIT๙" panose="020B0500040200020003" pitchFamily="34" charset="-34"/>
                <a:cs typeface="TH SarabunIT๙" panose="020B0500040200020003" pitchFamily="34" charset="-34"/>
              </a:rPr>
              <a:t> (สำนักงบประมาณ ตาม </a:t>
            </a:r>
            <a:r>
              <a:rPr lang="th-TH" sz="2800" b="1" dirty="0" err="1">
                <a:solidFill>
                  <a:schemeClr val="tx1"/>
                </a:solidFill>
                <a:latin typeface="TH SarabunIT๙" panose="020B0500040200020003" pitchFamily="34" charset="-34"/>
                <a:cs typeface="TH SarabunIT๙" panose="020B0500040200020003" pitchFamily="34" charset="-34"/>
              </a:rPr>
              <a:t>พรบ</a:t>
            </a:r>
            <a:r>
              <a:rPr lang="th-TH" sz="2800" b="1" dirty="0">
                <a:solidFill>
                  <a:schemeClr val="tx1"/>
                </a:solidFill>
                <a:latin typeface="TH SarabunIT๙" panose="020B0500040200020003" pitchFamily="34" charset="-34"/>
                <a:cs typeface="TH SarabunIT๙" panose="020B0500040200020003" pitchFamily="34" charset="-34"/>
              </a:rPr>
              <a:t>. งบประมาณประจำปี 2561) </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en-US" sz="2800" b="1" dirty="0">
                <a:solidFill>
                  <a:schemeClr val="tx1"/>
                </a:solidFill>
                <a:latin typeface="TH SarabunIT๙" panose="020B0500040200020003" pitchFamily="34" charset="-34"/>
                <a:cs typeface="TH SarabunIT๙" panose="020B0500040200020003" pitchFamily="34" charset="-34"/>
              </a:rPr>
              <a:t>            </a:t>
            </a:r>
            <a:r>
              <a:rPr lang="en-US" sz="2800" b="1" dirty="0" smtClean="0">
                <a:solidFill>
                  <a:schemeClr val="tx1"/>
                </a:solidFill>
                <a:latin typeface="TH SarabunIT๙" panose="020B0500040200020003" pitchFamily="34" charset="-34"/>
                <a:cs typeface="TH SarabunIT๙" panose="020B0500040200020003" pitchFamily="34" charset="-34"/>
              </a:rPr>
              <a:t>   1</a:t>
            </a:r>
            <a:r>
              <a:rPr lang="en-US" sz="2800" b="1" dirty="0">
                <a:solidFill>
                  <a:schemeClr val="tx1"/>
                </a:solidFill>
                <a:latin typeface="TH SarabunIT๙" panose="020B0500040200020003" pitchFamily="34" charset="-34"/>
                <a:cs typeface="TH SarabunIT๙" panose="020B0500040200020003" pitchFamily="34" charset="-34"/>
              </a:rPr>
              <a:t>. </a:t>
            </a:r>
            <a:r>
              <a:rPr lang="th-TH" sz="2800" b="1" dirty="0">
                <a:solidFill>
                  <a:schemeClr val="tx1"/>
                </a:solidFill>
                <a:latin typeface="TH SarabunIT๙" panose="020B0500040200020003" pitchFamily="34" charset="-34"/>
                <a:cs typeface="TH SarabunIT๙" panose="020B0500040200020003" pitchFamily="34" charset="-34"/>
              </a:rPr>
              <a:t>ผู้ป่วยเบาหวาน  ที่สามารถควบคุมระดับน้ำตาลได้ ร้อยละ 50</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r>
              <a:rPr lang="th-TH" sz="2800" b="1" dirty="0">
                <a:solidFill>
                  <a:schemeClr val="tx1"/>
                </a:solidFill>
                <a:latin typeface="TH SarabunIT๙" panose="020B0500040200020003" pitchFamily="34" charset="-34"/>
                <a:cs typeface="TH SarabunIT๙" panose="020B0500040200020003" pitchFamily="34" charset="-34"/>
              </a:rPr>
              <a:t>            </a:t>
            </a:r>
            <a:r>
              <a:rPr lang="th-TH" sz="2800" b="1" dirty="0" smtClean="0">
                <a:solidFill>
                  <a:schemeClr val="tx1"/>
                </a:solidFill>
                <a:latin typeface="TH SarabunIT๙" panose="020B0500040200020003" pitchFamily="34" charset="-34"/>
                <a:cs typeface="TH SarabunIT๙" panose="020B0500040200020003" pitchFamily="34" charset="-34"/>
              </a:rPr>
              <a:t>   2</a:t>
            </a:r>
            <a:r>
              <a:rPr lang="th-TH" sz="2800" b="1" dirty="0">
                <a:solidFill>
                  <a:schemeClr val="tx1"/>
                </a:solidFill>
                <a:latin typeface="TH SarabunIT๙" panose="020B0500040200020003" pitchFamily="34" charset="-34"/>
                <a:cs typeface="TH SarabunIT๙" panose="020B0500040200020003" pitchFamily="34" charset="-34"/>
              </a:rPr>
              <a:t>. ผู้ป่วยโรคความดันโลหิตสูง ที่สามารถควบคุมระดับความดันโลหิตได้  ร้อยละ 50</a:t>
            </a:r>
            <a:r>
              <a:rPr lang="en-US" sz="2800" b="1" dirty="0">
                <a:solidFill>
                  <a:schemeClr val="tx1"/>
                </a:solidFill>
                <a:latin typeface="TH SarabunIT๙" panose="020B0500040200020003" pitchFamily="34" charset="-34"/>
                <a:cs typeface="TH SarabunIT๙" panose="020B0500040200020003" pitchFamily="34" charset="-34"/>
              </a:rPr>
              <a:t/>
            </a:r>
            <a:br>
              <a:rPr lang="en-US" sz="2800" b="1" dirty="0">
                <a:solidFill>
                  <a:schemeClr val="tx1"/>
                </a:solidFill>
                <a:latin typeface="TH SarabunIT๙" panose="020B0500040200020003" pitchFamily="34" charset="-34"/>
                <a:cs typeface="TH SarabunIT๙" panose="020B0500040200020003" pitchFamily="34" charset="-34"/>
              </a:rPr>
            </a:br>
            <a:endParaRPr lang="th-TH" sz="2800" b="1" dirty="0">
              <a:solidFill>
                <a:schemeClr val="tx1"/>
              </a:solidFill>
              <a:latin typeface="TH SarabunIT๙" panose="020B0500040200020003" pitchFamily="34" charset="-34"/>
              <a:cs typeface="TH SarabunIT๙" panose="020B0500040200020003" pitchFamily="34" charset="-34"/>
            </a:endParaRPr>
          </a:p>
        </p:txBody>
      </p:sp>
      <p:pic>
        <p:nvPicPr>
          <p:cNvPr id="3" name="รูปภาพ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1" y="0"/>
            <a:ext cx="1010058" cy="848068"/>
          </a:xfrm>
          <a:prstGeom prst="rect">
            <a:avLst/>
          </a:prstGeom>
        </p:spPr>
      </p:pic>
    </p:spTree>
    <p:extLst>
      <p:ext uri="{BB962C8B-B14F-4D97-AF65-F5344CB8AC3E}">
        <p14:creationId xmlns:p14="http://schemas.microsoft.com/office/powerpoint/2010/main" val="3605508417"/>
      </p:ext>
    </p:extLst>
  </p:cSld>
  <p:clrMapOvr>
    <a:masterClrMapping/>
  </p:clrMapOvr>
</p:sld>
</file>

<file path=ppt/theme/theme1.xml><?xml version="1.0" encoding="utf-8"?>
<a:theme xmlns:a="http://schemas.openxmlformats.org/drawingml/2006/main" name="เหลี่ยมเพชร">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ธีมของ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778</TotalTime>
  <Words>366</Words>
  <Application>Microsoft Office PowerPoint</Application>
  <PresentationFormat>แบบจอกว้าง</PresentationFormat>
  <Paragraphs>43</Paragraphs>
  <Slides>26</Slides>
  <Notes>0</Notes>
  <HiddenSlides>0</HiddenSlides>
  <MMClips>0</MMClips>
  <ScaleCrop>false</ScaleCrop>
  <HeadingPairs>
    <vt:vector size="6" baseType="variant">
      <vt:variant>
        <vt:lpstr>ฟอนต์ที่ถูกใช้</vt:lpstr>
      </vt:variant>
      <vt:variant>
        <vt:i4>7</vt:i4>
      </vt:variant>
      <vt:variant>
        <vt:lpstr>ธีม</vt:lpstr>
      </vt:variant>
      <vt:variant>
        <vt:i4>1</vt:i4>
      </vt:variant>
      <vt:variant>
        <vt:lpstr>ชื่อเรื่องสไลด์</vt:lpstr>
      </vt:variant>
      <vt:variant>
        <vt:i4>26</vt:i4>
      </vt:variant>
    </vt:vector>
  </HeadingPairs>
  <TitlesOfParts>
    <vt:vector size="34" baseType="lpstr">
      <vt:lpstr>Arial</vt:lpstr>
      <vt:lpstr>Calibri</vt:lpstr>
      <vt:lpstr>Cordia New</vt:lpstr>
      <vt:lpstr>IrisUPC</vt:lpstr>
      <vt:lpstr>TH SarabunIT๙</vt:lpstr>
      <vt:lpstr>Trebuchet MS</vt:lpstr>
      <vt:lpstr>Wingdings 3</vt:lpstr>
      <vt:lpstr>เหลี่ยมเพชร</vt:lpstr>
      <vt:lpstr>การประชุมเชิงปฏิบัติการจัดทำแผนยุทธศาสตร์งบดำเนินงานภูมิภาค ปีงบประมาณ  256๑ วันที่ 26 – 27 กันยายน 2560 ณ โรงแรมริชมอนด์ จังหวัดนนทบุรี    </vt:lpstr>
      <vt:lpstr>แผนยุทธศาสตร์งบดำเนินงานส่วนภูมิภาค      </vt:lpstr>
      <vt:lpstr>แนวทางการจัดสรรงบประมาณ ปีงบประมาณ พ.ศ.2561</vt:lpstr>
      <vt:lpstr>2. งบประมาณเพื่อสนับสนุนดำเนินงานตามภารกิจพื้นฐานของสำนักงานสาธารณสุขอำเภอ     สนับสนุนตามภารกิจพื้นฐาน สสอ. แห่งละ 300,000 บาท </vt:lpstr>
      <vt:lpstr>4. งบแผนบูรณาการกลุ่มวัย (สตรีและปฐมวัย,วัยเรียน,วัยรุ่น,ผู้สูงอายุและผู้พิการ,วัยทำงาน,สังคมผู้สูงอายุ และความเสมอภาคผู้สูงอายุ)           (1) ร้อยละ 40 ของวงเงินทั้งหมด จัดสรรเท่ากันทุกจังหวัด           (2) ร้อยละ 60 ของเงินทั้งหมด จัดสรรแปรผันตามสัดส่วนร้อยละของรายการต่อไปนี้        2.1 ร้อยละ 20 ของวงเงินทั้งหมด จัดสรรตามจำนวนอำเภอของแต่ละจังหวัด       2.2 ร้อยละ 20 ของวงเงินทั้งหมด จัดสรรตามจำนวน รพ.สต. ของแต่ละจังหวัด       2.3 ร้อยละ 10 ของวงเงินทั้งหมด จัดสรรตามค่าเฉลี่ยของระยะทาง จากอำเภอไปยังจังหวัด  ของแต่ละจังหวัด        2.4 ร้อยละ10 ของวงเงินทั้งหมดจัดสรรตามค่าเฉลี่ยของระยะทางจากจังหวัดไปยังกระทรวงสาธารณสุข ของแต่ละจังหวัด</vt:lpstr>
      <vt:lpstr> แนวทางการใช้จ่ายงบประมาณงบดำเนินงานภูมิภาคยุทธศาสตร์พื้นฐาน ประจำปีงบประมาณ 2561   ของสำนักงานปลัดกระทรวงสาธารณสุข  กระทรวงสาธารณสุข</vt:lpstr>
      <vt:lpstr>แนวทางการดำเนินงาน ของหน่วยงานส่วนภูมิภาค  ที่รับจัดสรรงบประมาณปี 2561       1. แต่งตั้งคณะกรรมการ/คณะทำงาน เพื่อพิจารณาการจัดสรรงบประมาณที่รับให้แก่หน่วยงานในพื้นที่ที่เกี่ยวข้อง   2. ประชุม เพื่อจัดทำกรอบแนวทางการจัดสรรงบประมาณ โดยคำนึงถึงงบประมาณที่ได้รับตามกรอบแผนงาน ผลผลิต กิจกรรมหลัก และตัวชี้วัดที่กำหนด   3. ติดตามกำกับการเบิกจ่ายงบประมาณ และผลตามตัวชี้วัด ให้เป็นไปตามที่กำหนด   4. รายงานผลการใช้จ่ายงบประมาณ และผลการดำเนินงานตามตัวชี้วัด PA ผู้บริหาร /ตัวชี้วัดกระทรวงสาธารณสุข/ตัวชี้วัดสำนักงบประมาณ มายังกองบริหารการสาธารณสุข ทุกไตรมาส ตามแบบฟอร์มการรายงานผล ที่กองบริหารการสาธารณสุขกำหนด   5. ดำเนินการส่งแผนปฏิบัติการประจำปีงบประมาณ 2561 (ทั้งปี) ตามรายผลผลิต กิจกรรมหลักที่ได้รับงบประมาณ มายังกองบริหารการสาธารณสุข เพื่อรายงานผลต่อผู้บริหารระดับกระทรวง ภายหลังได้รับการจัดสรรงบประมาณ (วันที่ 30 ธันวาคม 2560) </vt:lpstr>
      <vt:lpstr>แนวทางการใช้จ่ายงบประมาณ   การใช้จ่ายงบประมาณรายจ่ายประจำปีงบประมาณ พ.ศ. 2561 ของสำนักงานปลัดกระทรวงสาธารณสุขส่วนภูมิภาค   จะจัดสรรเฉพาะ งบดำเนินงานตามยุทธศาสตร์ของหน่วยงานภูมิภาค  ใช้จ่ายเป็น ค่าตอบแทน,ค่าใช้สอย(ค่าใช้จ่ายในการประชุมคณะกรรมการ/คณะทำงาน,ค่าใช้จ่ายในการประชุมเชิงปฏิบัติการ,ค่าใช้จ่ายในการอบรม/สัมมนา,ค่าเบี้ยเลี้ยง,ค่าที่พัก,ค่าพาหนะเดินทาง, ค่าเช่าที่พัก,ค่าวัสดุ, ค่าซ่อมแซม,ค่าจ้างเหมาบริการ,ค่าอาหารกลางวัน/อาหารเย็น,ค่าอาหารว่างพร้อมเครื่องดื่ม,ค่าโฆษณาและเผยแพร่ประชาสัมพันธ์,ค่าโทรศัพท์,ฯลฯ)     ทั้งนี้ไม่รวมงบดำเนินงานขั้นต่ำ ได้แก่ ค่าเช่าบ้าน ค่าสาธารณูปโภค ค่าตอบแทนกรณีไม่ทำเวชปฏิบัติฯ   ค่าเช่าทรัพย์สิน     และไม่รวมงบดำเนินงานตามแผนงาน/ผลผลิต/กิจกรรมหลักที่เป็นยุทธศาสตร์บริการเฉพาะ  โดยกองบริหารการสาธารณสุขจะจัดสรรเพิ่มเติมให้ต่อไป </vt:lpstr>
      <vt:lpstr>แผนงานพื้นฐาน แผนงาน : แผนงานพื้นฐานด้านการพัฒนาและเสริมสร้างศักยภาพคน ผลผลิต : ประชาชนได้รับการดูแลสุขภาพและมีพฤติกรรมสุขภาพที่ถูกต้อง กิจกรรม : สนับสนุนการสร้างเสริมสุขภาพ เฝ้าระวัง ป้องกัน ควบคุมโรค และภัยสุขภาพ วัตถุประสงค์ เพื่อให้ประชาชนมีสุขภาพที่ดี ได้รับการดูแลอย่างทั่วถึงและมีพฤติกรรมสุขภาพที่เหมาะสม เป้าหมาย :  1. ดำเนินการเฝ้าระวัง ป้องกัน ควบคุมโรคและภัยสุขภาพได้ตามมาตรฐานที่กำหนด                2. ควบคุมโรคติดต่อที่สำคัญของประเทศ และควบคุมโรคติดต่อระหว่างประเทศได้              ตัวชี้วัด : (สำนักงบประมาณ ตาม พรบ. งบประมาณประจำปี 2561)                 1. ผู้ป่วยเบาหวาน  ที่สามารถควบคุมระดับน้ำตาลได้ ร้อยละ 50                2. ผู้ป่วยโรคความดันโลหิตสูง ที่สามารถควบคุมระดับความดันโลหิตได้  ร้อยละ 50 </vt:lpstr>
      <vt:lpstr>ดำเนินการกิจกรรม โครงการ ที่เกี่ยวข้อง สอดคล้องกับบริบทพื้นที่แต่ละเขตสุขภาพ จังหวัด อำเภอ ตำบล ดังนี้       - จัดตั้งคณะกรรมการสนับสนุนการดำเนินงานของคณะกรรมการโรคติดต่อ/โรคไม่ติดต่อ  - ดำเนินการสร้างเสริมสุขภาพป้องกันโรคโรคติดต่อ และไม่ติดต่อ เฝ้าระวัง ป้องกัน ควบคุมโรคได้ครบวงจร  - ส่งเสริมสุขภาพ ควบคุมโรค และภัยสุขภาพในพื้นที่ ทั้งกลุ่มเป้าหมายปกติและพิเศษ  - จัดทำมีระบบเฝ้าระวังช่องทางเข้าออกระหว่างประเทศ และพัฒนาสุขภาวะชายแดนตามกรอบกฎอนามัยระหว่างประเทศ  - ส่งเสริมพัฒนาระบบบริการ สร้างเสริมระบบการควบคุมโรคในพื้นที่ Emergency Operation Center (EOC)/SRRT  - การจัดการระบบข้อมูลข่าวสาร/สอบสวนเฝ้าระวังโรค  - กิจกรรม โครงการอื่น ๆ เพื่อแก้ไขปัญหาเร่งด่วน และปัญหาสำคัญ ของพื้นที่ </vt:lpstr>
      <vt:lpstr>กิจกรรม : สนับสนุนและดำเนินการคุ้มครองผู้บริโภคด้านสุขภาพ เป้าหมาย :  ประชาชน/ชุมชน สามารถปกป้อง  คุ้มครองตนเองได้จากการได้รับบริการและผลิตภัณฑ์สุขภาพ                 ที่ไม่มีคุณภาพ ตัวชี้วัด  : (สำนักงบประมาณ ตาม พรบ. งบประมาณประจำปี 2561)             1. ร้อยละของผลิตภัณฑ์สุขภาพที่ได้รับการตรวจสอบได้มาตรฐานตามเกณฑ์ที่กำหนด ร้อยละ 95             2. ร้อยละของสถานพยาบาลและสถานประกอบการเพื่อสุขภาพได้รับการตรวจสอบมาตรฐานตามเกณฑ์ที่กำหนด ตามกลุ่มเป้าหมายดังนี้                 กลุ่มที่ 1 สถานบริการสุขภาพภาครัฐ ร้อยละ 60                 กลุ่มที่ 2 สถานพยาบาล ร้อยละ 100                 กลุ่มที่ 3 สถานประกอบการเพื่อสุขภาพ ร้อยละ 100 </vt:lpstr>
      <vt:lpstr>ดำเนินการกิจกรรม  โครงการ ที่เกี่ยวข้อง สอดคล้องกับบริบทพื้นที่แต่ละเขตสุขภาพ จังหวัด อำเภอ ตำบล ดังนี้           - จัดตั้งคณะอนุกรรมการคุ้มครองผู้บริโภคด้านผลิตภัณฑ์สุขภาพระดับเขต(ค่าใช้จ่ายในการประชุมคณะกรรมการฯ)      - สนับสนุนการดำเนินงาน สนับสนุนและดำเนินการคุ้มครองผู้บริโภคด้านสุขภาพ      - พัฒนากฎหมาย ข้อกำหนด และมาตรฐานเกี่ยวกับสถานพยาบาล      - การควบคุม กำกับ บังคับใช้กฎหมาย ตรวจสอบเฝ้าระวังผลิตภัณฑ์สุขภาพ สถานประกอบการ จัดการเรื่องร้องเรียน           - เสริมสร้างความรู้ความเข้าใจการดำเนินงานการคุ้มครองผู้บริโภค พัฒนาศักยภาพผู้ประกอบการ ผู้บริโภคและเจ้าหน้าที่           - พัฒนาศูนย์บริการผลิตภัณฑ์สุขภาพเบ็ดเสร็จ (One Stop Service Center) ภายในจังหวัด/เขตสุขภาพ           - สนับสนุนการตรวจวิเคราะห์น้ำ อาหาร โดยรถหน่วยเคลื่อนที่เพื่อความปลอดภัยด้านอาหาร (Mobile unit for food safety)            - พัฒนาอาหารปลอดภัยและอาหารฮาลาลในโรงพยาบาล โรงเรียน และศูนย์พัฒนาเด็กเล็ก      - ตรวจทดสอบเบื้องต้น (test kits) เพื่อเฝ้าระวังความปลอดภัยด้านอาหาร           - บูรณาการกับหน่วยงานที่เกี่ยวข้องในการบังคับใช้กฎหมายในการควบคุมการกระจายยาและการโฆษณายา       - กิจกรรม โครงการอื่น ๆ เพื่อแก้ไขปัญหาเร่งด่วน และปัญหาสำคัญ ของพื้นที่ </vt:lpstr>
      <vt:lpstr> แผนงาน : แผนงานยุทธศาสตร์พัฒนาด้านสาธารณสุขและสร้างเสริมสุขภาพเชิงรุก โครงการ : โครงการพัฒนาระบบการแพทย์ปฐมภูมิและเครือข่ายระบบสุขภาพ กิจกรรม : พัฒนาระบบบริการปฐมภูมิให้มีคุณภาพมาตรฐาน วัตถุประสงค์ สนับสนุนการพัฒนาระบบบริการปฐมภูมิให้มีคุณภาพมาตรฐาน (สสจ. 76 จังหวัด และ สสอ. 878 แห่ง) เป้าหมาย :  1. พัฒนาระบบบริการปฐมภูมิให้มีความเข้มแข็ง และมีศักยภาพในการดูแลประชาชนได้อย่างมีประสิทธิภาพ                   2. บริหารจัดการระบบสุขภาพระดับอำเภอ สร้างการมีส่วนร่วมของภาคีเครือข่ายที่เกี่ยวข้องในการจัดการปฐมภูมิ ตัวชี้วัด (สำนักงบประมาณ ตาม พรบ. งบประมาณประจำปี 2561) :                 1. ร้อยละของพื้นที่ที่มีคลีนิกหมอครอบครัว (Primary Care Cluster) ร้อยละ 36                 2. ร้อยละของอำเภอที่มี District Health System  (DHS) คุณภาพ ร้อยละ 96 </vt:lpstr>
      <vt:lpstr>ดำเนินการกิจกรรม  เป็นงบประมาณงบดำเนินงาน ใช้จ่ายในการสนับสนุนการดำเนินงานสำหรับสำนักงานสาธารณสุขจังหวัดทั้ง 76 จังหวัด  สนับสนุนการดำเนินงานสำหรับสำนักงานสาธารณสุขอำเภอ จำนวน 878 อำเภอ และสนับสนุนการดำเนินงานสำหรับเขตสุขภาพทั้ง 12 เขตสุขภาพ            การให้บริการเชิงรุกในพื้นที่  โดยจัดให้มี     1.  มีทีมหมอประจำครอบครัว  มีกลุ่มเป้าหมายได้รับการดูแล  ดังนี้    (๑) ผู้สูงอายุติดเตียง    (๒) ผู้พิการ     (๓) ผู้ป่วยที่ได้รับการดูแลแบบประคับประคอง (Palliative care)   (4) ทารกแรกเกิด     2. แพทย์ และทีมสหวิชาชีพ (ทีมหมอครอบครัว)  ตามกรอบที่กำหนด  ไปให้บริการศูนย์สุขภาพชุมชนเมือง/ โรงพยาบาลส่งเสริมสุขภาพตำบล ดังนี้                        (1) ศูนย์สุขภาพชุมชนเมืองโดยจัดให้มีแพทย์ประจำทุกวัน                         (2) โรงพยาบาลส่งเสริมสุขภาพตำบลจัดให้มีแพทย์เป็นที่ปรึกษา พร้อมทีมสหสาขาวิชาชีพ (ทีมหมอครอบครัว) และรับผิดชอบรวมทั้งให้บริการใน รพ.สต.ทุกแห่ง      3. สนับสนุนและพัฒนากลไกการขับเคลื่อนระบบสุขภาพระดับอำเภอโดยการมีส่วนร่วมจากทุกภาคส่วน เป็นการพัฒนาระบบบริการสุขภาพปฐมภูมิเพิ่มความร่วมมือของภาคีเครือข่าย  </vt:lpstr>
      <vt:lpstr>โครงการ : โครงการพัฒนาระบบบริการฉุกเฉินและระบบส่งต่อ กิจกรรม : พัฒนาระบบบริการการแพทย์ฉุกเฉินครบวงจรและระบบการส่งต่อ วัตถุประสงค์ สนับสนุนการพัฒนาระบบบริการฉุกเฉินและระบบส่งต่อให้มีคุณภาพมาตรฐาน (สสจ. 76 จังหวัด และ สสอ. 878 แห่ง) เป้าหมาย :  1. พัฒนาระบบบริการการแพทย์ฉุกเฉินและระบบส่งต่อให้มีความเข้มแข็ง และมีศักยภาพในการดูแลประชาชน                           2. บริหารจัดการระบบบริการส่งต่อ สร้างการมีส่วนร่วมของภาคีเครือข่าย ตัวชี้วัด (สำนักงบประมาณ ตาม พรบ. งบประมาณประจำปี 2561)                 1. ร้อยละของโรงพยาบาล F2 ขึ้นไปที่มีระบบ ESC คุณภาพ ร้อยละ 75                2. ร้อยละของ ER คุณภาพในโรงพยาบาลระดับ F2 ขึ้นไป  ร้อยละ 80                3. ร้อยละ  EMS คุณภาพใน รพ.ทุกระดับ ร้อยละ 25                4. อัตราตายจากการบาดเจ็บ (Trauma)  น้อยกว่าร้อยละ 1     5. ร้อยละการส่งต่อผู้ป่วยนอกเขตสุขภาพลดลง ร้อยละ 10 ต่อปี ดำเนินการกิจกรรม  การให้บริการการแพทย์ฉุกเฉินและพัฒนาระบบการส่งต่อในพื้นที่  โดยจัดให้มีการดำเนินการจัดตั้งคณะกรรมการ/คณะทำงาน พร้อมภาคีเครือข่ายในการวางระบบ กรอบ แนวทาง การดำเนินงาน พร้อมการพัฒนาระบบบริการ พัฒนาบุคลากรรองรับการดำเนินการ สนับสนุนในการดำเนินงาน และติดตามกำกับผลการดำเนินงานสรุปผลการดำเนินงานรายไตรมาส ให้เป็นไปตามตัวชี้วัดที่กำหนด และบรรลุผลตามเป้าหมายที่วางไว้</vt:lpstr>
      <vt:lpstr>โครงการ : โครงการพัฒนาระบบบริการ กิจกรรม : พัฒนาระบบบริการสุขภาพทุกระดับตาม Service Plan กิจกรรม : สนับสนุนการพัฒนาบุคลากร เพื่อรองรับการจัดบริการสาธารณสุขในเขตสุขภาพ เป้าหมาย :  1. พัฒนาระบบบริการสุขภาพ (Service Plan) ระดับเขต ระดับจังหวัด ส่งเสริม สนับสนุน พัฒนาการเพิ่มศักยภาพสถานบริการสุขภาพทุกระดับ ให้มีคุณภาพการบริการให้ได้มาตรฐานตามที่กำหนด     2. ประชาชนได้รับบริการที่มีคุณภาพมาตรฐาน เข้าถึงบริการได้อย่างทั่วถึงเป็นธรรม  ตัวชี้วัด (สำนักงบประมาณ ตาม พรบ. งบประมาณประจำปี 2561) : ร้อยละของผู้ป่วย blinding cataract ได้รับการผ่าตัดภายใน 30 วัน  ดำเนินการตามกรอบตัวชี้วัดด้านการแพทย์  (SP) ทั้ง 19 สาขา   โดยใช้งบประมาณจากงบสนับสนุนการดำเนินงานของเขตสุขภาพ  12 เขตๆละ 5 ล้านบาท ปี 2561 จัดสรรงบประมาณผ่านกองตรวจราชการ   โดยสำนักงานสาธารณสุขจังหวัดดำเนินการแต่งตั้งคณะกรรมการดูแลภาพรวม และคณะทำงานรายสาขา เพื่อดำเนินการจัดทำกรอบ แนวทาง แผนการดำเนินงานรองรับตามพัฒนาตามตัวชี้วัดที่กำหนด พร้อมทั้งติดตามผลการดำเนินงานรายไตรมาส ปรับปรุงแผนการดำเนินงาน และรายงานผลการดำเนินงานให้เขตสุขภาพ และกระทรวงสาธารณสุขรับทราบรายไตรมาส พร้อมทั้งมีการติดตามนิเทศงานรองรับเขตสุขภาพในการตรวจราชการของกองตรวจราชการจำนวน 2 ครั้ง/ปี   </vt:lpstr>
      <vt:lpstr>ดำเนินการกิจกรรม โครงการ ที่เกี่ยวข้อง สอดคล้องกับบริบทพื้นที่แต่ละเขตสุขภาพ จังหวัด อำเภอ ตำบล       1. บริหารจัดการในการพัฒนาระบบบริการสุขภาพ(Service Plan) ระดับเขต ส่งเสริม พัฒนาการเพิ่มศักยภาพสถานบริการสุขภาพทุกระดับ ให้มีคุณภาพการบริการเป็นไปตามมาตรฐานที่กำหนด      2. ติดตาม ประเมินผลการพัฒนาคุณภาพสถานบริการทุกระดับให้มีคุณภาพตามมาตรฐานที่กำหนด      3. สนับสนุนการพัฒนาบุคลากร เพื่อรองรับการจัดบริการสาธารณสุขในเขตสุขภาพ เป็นค่าใช้จ่ายในการจัดประชุม อบรม สัมมนา และค่าใช้จ่ายในการเดินทางเข้ารับการอบรม สัมมนา ประชุม เพื่อพัฒนาบุคลากรรองรับการดำเนินงานตามกรอบการพัฒนาระบบบริการสุขภาพ (Service Plan) (ใช้งบเงินอุดหนุนที่จัดสรรให้ระดับเขตในการพัฒนาบุคลากรของเขตรองรับ แผนพัฒนา Service Plan)      4. ศึกษา แลกเปลี่ยนเรียนรู้ นวัตกรรมใหม่ๆ ระบบการขับเคลื่อนในแต่ละเขตบริการสุขภาพ      5. พัฒนาระบบการกำกับ ติดตามและประเมินผลการพัฒนา Service Plan ทุกสาขา (M&amp;E) ตามตัวชี้วัดที่กระทรวงสาธารณสุขกำหนดเป็นนโยบายในการติดตามประเมินผลการดำเนินงาน  และจัดทำระบบข้อมูลสารสนเทศให้มีประสิทธิภาพเป็นหนึ่งเดียวในระดับเขต เพื่อนำผลข้อมูลเสนอผู้บริหารมาใช้ในการปรับปรุง พัฒนา นโยบายต่อไป  </vt:lpstr>
      <vt:lpstr>แผนงาน : แผนงานบูรณาการพัฒนาศักยภาพตามช่วงวัย โครงการ : โครงการประชาชนทุกกลุ่มวัยได้รับบริการด้านสุขภาพที่เหมาะสม   เป็นแผนงานบูรณาการการพัฒนาศักยภาพคนตามช่วงวัยของรัฐบาล   เพื่อให้คนไทยทุกช่วงวัยได้รับการพัฒนาศักยภาพ มีความมั่นคงในชีวิต และมีครอบครัวที่เข้มแข็ง อบอุ่น  โดยส่งเสริมการเลี้ยงดูเด็กแรกเกิด/ปฐมวัยให้เหมาะสมกับพัฒนาการ รวมทั้งเพิ่มคุณภาพมาตรฐานและความปลอดภัยในศูนย์พัฒนาการเด็กเล็ก ส่งเสริมเด็กวัยเรียนกลุ่มเสี่ยงให้สามารถจบการศึกษาภาคบังคับและมีโอกาสศึกษาต่อในระดับที่สูงขึ้น ส่งเสริมเด็กวัยรุ่น/นักศึกษาให้มีทักษะชีวิตและทักษะการทำงาน มีภูมิคุ้มกันพร้อมสู่การเป็นผู้ใหญ่ที่มีคุณภาพและเข้าสู่ตลาดแรงงาน รวมทั้งพัฒนาศักยภาพแรงงานคนพิการ สนับสนุนแรงงานนอกระบบเข้าสู่ความคุ้มครองภายใต้ กฎหมายประกันสังคม ตลอดจนเสริมสร้างความอบอุ่นในครอบครัว และความมั่นคงในชีวิตผู้สูงอายุ </vt:lpstr>
      <vt:lpstr>ตัวชี้วัด (สำนักงบประมาณ ตาม พรบ. งบประมาณประจำปี 2561)  เป้าหมาย :  ประชาชนกลุ่มกลุ่มสตรีและเด็กปฐมวัย (0-5 ปี) ได้รับการพัฒนาคุณภาพชีวิต ตัวชี้วัด :   1.  อัตราส่วนมารดาตาย ไม่เกิน 15 ต่อการเกิดมีชีพแสนคน               2.  เด็ก 0- 5 ปี พัฒนาการสมวัยไม่น้อยกว่าร้อยละ 85 ดำเนินการกิจกรรม  โครงการ ที่เกี่ยวข้อง สอดคล้องกับบริบทพื้นที่แต่ละเขตสุขภาพ จังหวัด อำเภอ ตำบล ดังนี้           1) พัฒนาระบบคลินิกกระตุ้นพัฒนาการ ใน รพศ. รพท. รพช. ในการดูแลเด็กกลุ่มเสี่ยง ส่วนในเด็กปกติให้มีการเตรียมความพร้อม และเสริมสร้างอีคิว   2) พัฒนาระบบสร้างเสริมสุขภาพในกลุ่มสตรีตั้งครรภ์และเด็กปฐมวัย การคัดกรองและจัดการความเสี่ยงของการตั้งครรภ์ ส่งเสริมการให้บริการเด็กปฐมวัย 4 ด้าน (ทันตกรรม นมแม่ พัฒนาการ การเจริญเติบโต/วัคซีน) และส่งเสริมวิธีการคัดกรองพัฒนาการล่าช้า   3) จัดระบบบริการคุณภาพและเข้าถึงบริการครอบคลุม ANC &amp; LR &amp; WCC   4) สร้างการมีส่วนร่วมท้องถิ่นต่อการพัฒนาเด็กองค์รวม (ตำบลนมแม่ฯ) ศูนย์เด็กเล็กคุณภาพ   5) กิจกรรม โครงการอื่น ๆ เพื่อแก้ไขปัญหาเร่งด่วน และปัญหาสำคัญ ของพื้นที่   </vt:lpstr>
      <vt:lpstr>โครงการ : โครงการพัฒนาและเสริมสร้างคนไทยกลุ่มวัยเรียนและวัยรุ่นแบบบูรณาการ กิจกรรม : สร้างเสริมสุขภาพกลุ่มเด็กวัยเรียน (5-14 ปี) เป้าหมาย : ประชาชนกลุ่มเด็กวัยเรียนได้รับการพัฒนาคุณภาพชีวิต ตัวชี้วัด (สำนักงบประมาณ ตาม พรบ. งบประมาณประจำปี 2561)         1. เด็กวัยเรียนอายุ 5-14 ปี มีภาวะเริ่มอ้วนและอ้วน ไม่เกินร้อยละ 10              2. อัตราการเสียชีวิตจากการจมน้ำ ของเด็กอายุต่ำกว่า 15 ปี ไม่เกิน 6.0 ต่อประชากรเด็กอายุต่ำกว่า 15 ปี แสนคน              3. IQ เฉลี่ย 100 , EQ ปกติ &gt; 70 % ดำเนินการกิจกรรม โครงการ ที่เกี่ยวข้อง สอดคล้องกับบริบทพื้นที่แต่ละเขตสุขภาพ จังหวัด อำเภอ ตำบล ดังนี้           1) พัฒนาระบบบริการ สร้างเสริมสุขภาพในเด็กกลุ่มวัยเรียน บริการ 5 ด้าน การเจริญเติบโต ทันตสุขภาพ พัฒนาการตามวัย และความพร้อมในการเรียนรู้ ให้วัคซีนตามวัย ตรวจสายตา/การได้ยิน เน้นการจัดการภาวะอ้วน ในนักเรียน ไอโอดีน สติปัญญา (IQ/EQ) อุบัติเหตุ (เน้น เด็กจมน้ำ) และ โรงเรียนส่งเสริมสุขภาพแบบบูรณาการโดยความร่วมมือระหว่างหน่วยงานที่เกี่ยวข้อง            2) พัฒนาระบบเฝ้าระวังเด็กวัยเรียนที่มีความเสี่ยงต่อปัญหา IQ/EQ โดยบูรณาการความร่วมมือระหว่าง รพช. กับ โรงเรียน            3) การเฝ้าระวังควบคุมโรคหนอนพยาธิในกลุ่มเด็กนักเรียน เพื่อตัดวงจรการแพร่กระจาย สู่เป้าหมายโรงเรียนปลอดโรคหนอนพยาธิ      4) พัฒนาศักยภาพ Smart Kid Coacher ผ่านแกนนำ DHS            5) กิจกรรม โครงการอื่น ๆ เพื่อแก้ไขปัญหาเร่งด่วน และปัญหาสำคัญ ของพื้นที่ </vt:lpstr>
      <vt:lpstr>กิจกรรม : สร้างเสริมสุขภาพกลุ่มเด็กวัยรุ่น (15-21 ปี)    เป้าหมาย : ประชาชนกลุ่มเด็กวัยรุ่นได้รับการพัฒนาคุณภาพชีวิต ตัวชี้วัด : ร้อยละการตั้งครรภ์ในหญิง อายุ 15 – 19 ปี  ไม่เกินร้อยละ 15 ภายในปี 2560 ดำเนินการกิจกรรม       1) บูรณาการการดำเนินงานร่วมกับหน่วยงานที่เกี่ยวข้องในการบังคับใช้กฎหมาย เพื่อให้วัยรุ่นปลอดภัยจากปัญหาทางเพศ แอลกอฮอล์และสารเสพติด             2) การจัดบริการเชิงรุกสู่สถานศึกษาในทุกระดับ การควบคุมเครื่องดื่มแอลกอฮอล์ทั้งในและรอบสถานศึกษา การเสริมสร้างโรงเรียนปลอดบุหรี่ อบรม พัฒนาศักยภาพผู้ปฏิบัติงานในกลุ่มนักเรียน/นักศึกษา พัฒนาเกณฑ์มาตรฐานโรงเรียนส่งเสริมสุขภาพ             3) จัดบริการที่มีคุณภาพมาตรฐานครอบคลุมและเข้าถึงวัยรุ่นทุกกลุ่มในสถานบริการสาธารณสุข สถานศึกษา และชุมชน              4) จัดบริการเชิงรุกสู่ชุมชน การพัฒนาชุมชนต้นแบบในการส่งเสริมสุขภาพ และป้องกันปัญหาด้านพฤติกรรมเสี่ยงของวัยรุ่น      5) พัฒนาระบบบริหารจัดการร่วมกับ DHS เพื่อสนับสนุนการดำเนินงานส่งเสริมสุขภาพและป้องกันโรคในกลุ่มวัยรุ่น             6) พัฒนาระบบบริการสร้างเสริมสุขภาพในกลุ่มเด็กวัยรุ่น นักศึกษา การเข้าถึงวัยรุ่นที่มีพฤติกรรมเสี่ยงและพัฒนาทักษะชีวิต (เพศสัมพันธ์ สารเสพติด บุหรี่ แอลกอฮอล์ ติดเกม การพนัน ความรุนแรง)      7) จัดบริการที่เป็นมิตรสอดคล้องกับความต้องการและบริบทของวัยรุ่นรวมถึงการให้บริการคุมกำเนิดในแม่วัยรุ่น      8) จัดบริการเชิงรุกสู่ชุมชน เน้นการจัดพื้นที่สร้างสรรค์ที่วัยรุ่น และเยาวชนมีส่วนร่วม การบริการเชิงรุก (Outreach Service) และการจัดพื้นที่เรียนรู้ของพ่อแม่ ผู้ปกครองหรือโรงเรียนพ่อแม่      9) การบูรณาการและเชื่อมโยงกับระบบ DHS โดยมีกิจกรรมบูรณาการในการพัฒนาระบบข้อมูลสุขภาพวัยรุ่น มีทีม Teen Manager ระดับเขต/จังหวัด ในการขับเคลื่อนการดำเนินงานกลุ่มวัยรุ่นในพื้นที่ เพื่อให้วัยรุ่นสามารถเข้าถึงและใช้บริการได้อย่างทั่วถึง           10) กิจกรรม โครงการอื่น ๆ เพื่อแก้ไขปัญหาเร่งด่วน และปัญหาสำคัญ ของพื้นที่ </vt:lpstr>
      <vt:lpstr>โครงการ : โครงการพัฒนาและเสริมสร้างคนไทยกลุ่มวัยทำงาน แบบบูรณาการ กิจกรรม : การพัฒนาและเสริมสร้างศักยภาพคนไทยกลุ่มวัยทำงาน เป้าหมาย : ประชาชนวัยทำงานได้รับการพัฒนาคุณภาพชีวิต ตัวชี้วัด : 1. อัตราป่วยรายใหม่จากโรคหลอดเลือดหัวใจลดลง ร้อยละ 2             2. อัตราตายจากอุบัติเหตุทางถนนไม่เกิน 14 ต่อประชากรแสนคน ดำเนินการกิจกรรม โครงการ ที่เกี่ยวข้อง สอดคล้องกับบริบทพื้นที่แต่ละเขตสุขภาพ จังหวัด อำเภอ ตำบล ดังนี้           - พัฒนาระบบ สร้างเสริมสุขภาพในกลุ่มวัยทำงาน คัดกรอง ประเมินความเสี่ยง ให้คำปรึกษา ดูแลรักษา รวมทั้งให้ความรู้เพื่อการปรับเปลี่ยนพฤติกรรม            - การบังคับใช้กฎหมาย ปรับปรุงสิ่งแวดล้อมในการทำงานให้ปลอดภัยและเอื้อต่อสุขภาพ            - พัฒนาคลินิกบริการและการจัดการโรคความดันโลหิตสูง เบาหวาน (คลินิก NCD คุณภาพ) และ CVD     - พัฒนาคลินิกและเพิ่มพูนทักษะการให้บริการคลินิก DPAC     - ส่งเสริมสุขภาพประชากรวัยทำงานในสถานประกอบการ     - บูรณาการการป้องกันอุบัติเหตุทางถนนใน DHS      - ส่งเสริมและสนับสนุนให้มีการส่งเสริมสุขภาพจิตและป้องกันปัญหาสุขภาพจิตวัยทำงานในชุมชนโดยเชื่อมโยงกับระบบสุขภาพระดับอำเภอ      - กิจกรรม โครงการอื่น ๆ เพื่อแก้ไขปัญหาเร่งด่วน และปัญหาสำคัญ ของพื้นที่ </vt:lpstr>
      <vt:lpstr>โครงการ : โครงการพัฒนาและเสริมสร้างศักยภาพคนไทยกลุ่มวัยผู้สูงอายุแบบบูรณาการ กิจกรรม : การพัฒนาและเสริมสร้างศักยภาพคนไทยสุขภาพกลุ่มผู้สูงอายุ  เป้าหมาย : ประชาชนผู้สูงอายุได้รับการพัฒนาคุณภาพชีวิต ตัวชี้วัด : 1. ผู้สูงอายุกลุ่มที่ต้องพึ่งพิงในการดำเนินกิจวัตรประจำวันพื้นฐาน ไม่เกินร้อยละ 14             2. ผู้สูงอายุได้รับการพัฒนาทักษะกายใน ร้อยละ 80 ดำเนินการกิจกรรม โครงการ ที่เกี่ยวข้อง สอดคล้องกับบริบทพื้นที่แต่ละเขตสุขภาพ จังหวัด อำเภอ ตำบล ดังนี้           1) สนับสนุน การส่งเสริมสุขภาพและป้องกันปัญหาสุขภาพในผู้สูงอายุ และคัดกรองปัญหาสุขภาพ พร้อมสมุดบันทึกสุขภาพ 3 ด้าน (ADL, โรคที่พบบ่อย, Geriatric Syndromes)           2) พัฒนาระบบบริการสุขภาพที่มีคุณภาพเชื่อมโยงจากสถานบริการสู่ชุมชน           3) พัฒนาการมีส่วนร่วมของสถานพยาบาล ครอบครัว ชุมชน และท้องถิ่น ในการดูแลสุขภาพผู้สูงอายุระยะยาว(LTOP) </vt:lpstr>
      <vt:lpstr>แผนงาน : แผนงานบูรณาการสร้างความเสมอภาคเพื่อรองรับสังคมผู้สูงอายุ โครงการ : โครงการสร้างเสริมความเสมอภาคด้านสุขภาพเพื่อรองรับผู้สูงอายุแบบบูรณาการ กิจกรรม :  สร้างเสริมความเสมอภาคอายุด้านสุขภาพเพื่อรองรับสังคมผู้สูงอายุ เป้าหมาย : 1. ประชาชนวัยผู้สูงอายุได้รับการพัฒนาคุณภาพชีวิตด้านสุขภาพและสิ่งแวดล้อมอย่างเสมอภาค          2. พัฒนาระบบการดูแลผู้สูงอายุในระยะยาว พัฒนาระบบเฝ้าระวังการดูแลผู้ป่วย สูงอายุให้มีคุณภาพ ตัวชี้วัด :  1. เขตบริการสุขภาพมีแผนบริหารจัดการรองรับการสร้างเสริมสุขภาพกลุ่มวัยผู้สูงอายุ  ดำเนินการ     1) พัฒนารูปแบบการดูแลระยะยาวสำหรับกลุ่มผู้สูงอายุที่ต้องพึ่งพิงรวมทั้งกลุ่มอายุอื่น  ที่ต้องการ ความช่วยเหลือในชีวิตประจำวัน ประจำปีงบประมาณ พ.ศ. 2561    2) พัฒนาศักยภาพเจ้าหน้าที่สาธารณสุขในภารกิจงานด้านสาธารณสุขสำหรับกลุ่มผู้สูงอายุ ที่ต้องพึ่งพิงรวมทั้งกลุ่มอายุอื่นที่ต้องการความช่วยเหลือในชีวิตประจำวัน    3) การแลกเปลี่ยนเรียนรู้ ประสบการณ์ ปัญหา อุปสรรค และแนวทางการแก้ไขปัญหาการดูแล ระยะยาวสำหรับกลุ่มผู้สูงอายุที่ต้องพึ่งพิงรวมทั้งกลุ่มอายุอื่นที่ต้องการความช่วยเหลือในชีวิตประจำวัน    4) ประเมินผลรูปแบบบริการระยะยาวสำหรับกลุ่มผู้สูงอายุที่ต้องพึ่งพิงรวมทั้งกลุ่มอายุอื่นที่ต้องการ ความช่วยเหลือในชีวิตประจำวัน </vt:lpstr>
      <vt:lpstr> ทั้งนี้   สรุปผลการดำเนินงานทั้งการใช้จ่ายงบประมาณและผลการดำเนินงานรายตัวชี้วัด รายงาน ผู้บริหารระดับกระทรวง ระดับเขต  ระดับหน่วยงาน รายไตรมาส 3 เดือน 6 เดือน 9 เดือน 12 เดือน ทุกแผนงาน/ผลผลิต/โครงการ/กิจกรรม โดยกองบริหารการสาธารณสุขจะดำเนินการจัดทำแบบฟอร์มรายงานส่งให้หน่วยงานส่วนภูมิภาคพร้อมการจัดสรรงบประมาณ หรืออาจจะให้รายงานใน Web-Site ของกองบริหารการสาธารณสุขต่อไป </vt:lpstr>
      <vt:lpstr>งานนำเสนอ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กำหนดการประชุมเชิงปฏิบัติการจัดทำแผนยุทธศาสตร์งบดำเนินงานภูมิภาค ปีงบประมาณ  256๑ วันที่ 26 – 27 กันยายน 2560 เวลา 09.00 – 16.00 น.   ณ โรงแรมเซอร์เจมส์ รีสอร์ท แอนด์คันทรีคลับ เขาใหญ่ สระบุรี</dc:title>
  <dc:creator>pn21</dc:creator>
  <cp:lastModifiedBy>pn21</cp:lastModifiedBy>
  <cp:revision>49</cp:revision>
  <cp:lastPrinted>2017-09-25T09:50:28Z</cp:lastPrinted>
  <dcterms:created xsi:type="dcterms:W3CDTF">2017-09-11T12:13:26Z</dcterms:created>
  <dcterms:modified xsi:type="dcterms:W3CDTF">2017-09-25T11:06:28Z</dcterms:modified>
</cp:coreProperties>
</file>